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12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9144000" cy="5143500" type="screen16x9"/>
  <p:notesSz cx="6858000" cy="9144000"/>
  <p:embeddedFontLst>
    <p:embeddedFont>
      <p:font typeface="Playfair Display"/>
      <p:regular r:id="rId47"/>
      <p:bold r:id="rId48"/>
      <p:italic r:id="rId49"/>
      <p:boldItalic r:id="rId50"/>
    </p:embeddedFont>
    <p:embeddedFont>
      <p:font typeface="Calibri Light" panose="020F0302020204030204" pitchFamily="34" charset="0"/>
      <p:regular r:id="rId51"/>
      <p:italic r:id="rId52"/>
    </p:embeddedFont>
    <p:embeddedFont>
      <p:font typeface="Calibri" panose="020F0502020204030204" pitchFamily="34" charset="0"/>
      <p:regular r:id="rId53"/>
      <p:bold r:id="rId54"/>
      <p:italic r:id="rId55"/>
      <p:boldItalic r:id="rId56"/>
    </p:embeddedFont>
    <p:embeddedFont>
      <p:font typeface="Questrial" panose="020B0604020202020204" charset="0"/>
      <p:regular r:id="rId57"/>
    </p:embeddedFont>
    <p:embeddedFont>
      <p:font typeface="Economica" panose="020B0604020202020204" charset="0"/>
      <p:regular r:id="rId58"/>
      <p:bold r:id="rId59"/>
      <p:italic r:id="rId60"/>
      <p:boldItalic r:id="rId61"/>
    </p:embeddedFont>
    <p:embeddedFont>
      <p:font typeface="Montserrat" panose="020B0604020202020204" charset="0"/>
      <p:regular r:id="rId62"/>
      <p:bold r:id="rId63"/>
      <p:italic r:id="rId64"/>
      <p:boldItalic r:id="rId65"/>
    </p:embeddedFont>
    <p:embeddedFont>
      <p:font typeface="Lato" panose="020B0604020202020204" charset="0"/>
      <p:regular r:id="rId66"/>
      <p:bold r:id="rId67"/>
      <p:italic r:id="rId68"/>
      <p:boldItalic r:id="rId69"/>
    </p:embeddedFont>
    <p:embeddedFont>
      <p:font typeface="Baskerville Old Face" panose="02020602080505020303" pitchFamily="18" charset="0"/>
      <p:regular r:id="rId7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D5CC1E-FF29-4B39-8401-545227A6DCF0}">
  <a:tblStyle styleId="{6ED5CC1E-FF29-4B39-8401-545227A6DCF0}" styleName="Table_0"/>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font" Target="fonts/font17.fntdata"/><Relationship Id="rId68"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5.fntdata"/><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2" name="Shape 2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
              <a:t>Dans les deux cas, et comme première étape, nous créons la matrice User-Item à partir de l’ensemble des données où on représentera le croisement des utilisateurs et des items à travers les ratings. passer par la validation croisée, nous obtiendrons deux matrices User-Item Train et Test. La première contiendra 75% des ratings, tandis que la deuxième aura 25% de ces derniers.</a:t>
            </a:r>
          </a:p>
          <a:p>
            <a:pPr lvl="0">
              <a:spcBef>
                <a:spcPts val="0"/>
              </a:spcBef>
              <a:buNone/>
            </a:pPr>
            <a:endParaRPr/>
          </a:p>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0" name="Shape 3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fr"/>
              <a:t>Après avoir construit la matrice User-Item, on doit calculer la similarité et créer une matrice de similarité.</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1" name="Shape 3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fr"/>
              <a:t>sur l’ensemble des données d’apprentissage (Train) pour les deux cas User-Item et Item-Item.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fr"/>
              <a:t>sur l’ensemble des données d’apprentissage (Train) pour les deux cas User-Item et Item-Item.</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1" name="Shape 3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1" name="Shape 3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
              <a:t>Ce type de modèles n'est pas scalable, c-à-d n'est pas pratique dans un problème d'une grande base de données vu qu'il calcule à chaque fois la corrélation entre tous les utilisateurs et les items. Ainsi, il ne résout pas le problème de cold start.</a:t>
            </a:r>
          </a:p>
          <a:p>
            <a:pPr lvl="0">
              <a:spcBef>
                <a:spcPts val="0"/>
              </a:spcBef>
              <a:buNone/>
            </a:pPr>
            <a:r>
              <a:rPr lang="fr"/>
              <a:t>scalabilité → Model Based </a:t>
            </a:r>
          </a:p>
          <a:p>
            <a:pPr lvl="0" rtl="0">
              <a:spcBef>
                <a:spcPts val="0"/>
              </a:spcBef>
              <a:buNone/>
            </a:pPr>
            <a:r>
              <a:rPr lang="fr"/>
              <a:t>Cold Start → Content based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2" name="Shape 3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
              <a:t>MF : but de la matrice de factorisation est :</a:t>
            </a:r>
          </a:p>
          <a:p>
            <a:pPr marL="457200" lvl="0" indent="-228600" rtl="0">
              <a:spcBef>
                <a:spcPts val="0"/>
              </a:spcBef>
              <a:buChar char="-"/>
            </a:pPr>
            <a:r>
              <a:rPr lang="fr"/>
              <a:t>apprendre les préférences cachées des utilisateurs et les attributs cachés des items depuis les ratings connus dans notre jeu de données, </a:t>
            </a:r>
          </a:p>
          <a:p>
            <a:pPr lvl="0" rtl="0">
              <a:spcBef>
                <a:spcPts val="0"/>
              </a:spcBef>
              <a:buNone/>
            </a:pPr>
            <a:r>
              <a:rPr lang="fr"/>
              <a:t>→ pour prédire les ratings inconnus en multipliant les matrices de variables latentes des utilisateurs et des items.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9" name="Shape 3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fr"/>
              <a:t>→ On peut faire la prédiction en appliquant la multiplication des 3 matrices. Nous avons calculé la performance avec RMSE entre la matrice prédite et la matrice du test :</a:t>
            </a:r>
          </a:p>
          <a:p>
            <a:pPr lvl="0" rtl="0">
              <a:spcBef>
                <a:spcPts val="0"/>
              </a:spcBef>
              <a:buNone/>
            </a:pPr>
            <a:r>
              <a:rPr lang="fr"/>
              <a:t>→ L’erreur de prédiction mesurée avec RMSE est 1.47, une valeur plus petite que pour les modèles Memory based, donc une performance meilleure. Il est à noter aussi que SVD prend énormément moins de temps pour s’exécuter que les modèles Memory based.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7" name="Shape 3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
              <a:t>P matrice des caractères latents pour les utilisateurs. Q pour les items</a:t>
            </a:r>
          </a:p>
          <a:p>
            <a:pPr lvl="0">
              <a:spcBef>
                <a:spcPts val="0"/>
              </a:spcBef>
              <a:buNone/>
            </a:pPr>
            <a:r>
              <a:rPr lang="fr"/>
              <a:t>Après l'estimation de P et Q, on peut alors prédire les ratings inconnus en multipliant les matrices P et la transposée de Q.</a:t>
            </a:r>
          </a:p>
          <a:p>
            <a:pPr lvl="0">
              <a:spcBef>
                <a:spcPts val="0"/>
              </a:spcBef>
              <a:buNone/>
            </a:pPr>
            <a:r>
              <a:rPr lang="fr"/>
              <a:t>Pour mettre à jour P et Q, on peut utiliser le SGD où on itère chaque observation.</a:t>
            </a:r>
          </a:p>
          <a:p>
            <a:pPr lvl="0">
              <a:spcBef>
                <a:spcPts val="0"/>
              </a:spcBef>
              <a:buNone/>
            </a:pPr>
            <a:r>
              <a:rPr lang="fr"/>
              <a:t>On note : </a:t>
            </a:r>
          </a:p>
          <a:p>
            <a:pPr lvl="0">
              <a:spcBef>
                <a:spcPts val="0"/>
              </a:spcBef>
              <a:buNone/>
            </a:pPr>
            <a:r>
              <a:rPr lang="fr"/>
              <a:t>γ : la vitesse de l'apprentissage | λ : le Terme de régularisation | e : l'erreur qui est la différence entre le rating réel et le rating prédit.</a:t>
            </a:r>
          </a:p>
          <a:p>
            <a:pPr lvl="0" rtl="0">
              <a:spcBef>
                <a:spcPts val="0"/>
              </a:spcBef>
              <a:buNone/>
            </a:pPr>
            <a:r>
              <a:rPr lang="fr"/>
              <a:t>→ La valeur de RMSE obtenue est supérieure à celle obtenue avec SVD mais reste meilleure que les modèles Memory based.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0" name="Shape 3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
              <a:t>Comme pour SGD, ALS admet un nombre d’étapes défini à travers lequel la RMSE diminue jusqu’à converger.</a:t>
            </a:r>
          </a:p>
          <a:p>
            <a:pPr lvl="0" rtl="0">
              <a:spcBef>
                <a:spcPts val="0"/>
              </a:spcBef>
              <a:buNone/>
            </a:pPr>
            <a:r>
              <a:rPr lang="fr"/>
              <a:t>→ Nous remarquons que cette valeur de l’erreur pour ALS est la meilleure parmi toutes les autres méthodes testées.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9" name="Shape 3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3" name="Shape 4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
              <a:t>Dangerous Minds : Drame Thriller -Film bibliographoque </a:t>
            </a:r>
          </a:p>
          <a:p>
            <a:pPr lvl="0">
              <a:spcBef>
                <a:spcPts val="0"/>
              </a:spcBef>
              <a:buNone/>
            </a:pPr>
            <a:r>
              <a:rPr lang="fr"/>
              <a:t>Akira: thriller politique</a:t>
            </a:r>
          </a:p>
          <a:p>
            <a:pPr lvl="0">
              <a:spcBef>
                <a:spcPts val="0"/>
              </a:spcBef>
              <a:buNone/>
            </a:pPr>
            <a:r>
              <a:rPr lang="fr"/>
              <a:t>when harry met sally : comédie drame</a:t>
            </a:r>
          </a:p>
          <a:p>
            <a:pPr lvl="0">
              <a:spcBef>
                <a:spcPts val="0"/>
              </a:spcBef>
              <a:buNone/>
            </a:pPr>
            <a:r>
              <a:rPr lang="fr"/>
              <a:t>-------------------------------------------------                      ========&gt; Ce user aime tt ce qui Thriller, Drame ….</a:t>
            </a:r>
          </a:p>
          <a:p>
            <a:pPr lvl="0">
              <a:spcBef>
                <a:spcPts val="0"/>
              </a:spcBef>
              <a:buNone/>
            </a:pPr>
            <a:r>
              <a:rPr lang="fr"/>
              <a:t>Deterrence: Drama Thriler</a:t>
            </a:r>
          </a:p>
          <a:p>
            <a:pPr lvl="0">
              <a:spcBef>
                <a:spcPts val="0"/>
              </a:spcBef>
              <a:buNone/>
            </a:pPr>
            <a:r>
              <a:rPr lang="fr"/>
              <a:t>Haunted : Film d’horreur </a:t>
            </a:r>
          </a:p>
          <a:p>
            <a:pPr lv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9" name="Shape 4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Shape 4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6" name="Shape 4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7" name="Shape 4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Shape 4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9" name="Shape 4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2"/>
              </a:buClr>
              <a:buSzPct val="100000"/>
              <a:buFont typeface="Arial"/>
              <a:buNone/>
            </a:pPr>
            <a:r>
              <a:rPr lang="fr"/>
              <a:t>My New Mood est une jeune start-up créée en 2015 qui vise l’univers de la nuit. Elle a lancé sa première application « SnapBar » et pour répondre aux besoins de ses utilisateurs elle est en train de développer l’application « ListnGO ». Le but de cette application est de pouvoir faire des recommandations personnalisées pour chaque utilisateur.</a:t>
            </a:r>
          </a:p>
          <a:p>
            <a:pPr lvl="0">
              <a:spcBef>
                <a:spcPts val="0"/>
              </a:spcBef>
              <a:buClr>
                <a:schemeClr val="dk2"/>
              </a:buClr>
              <a:buSzPct val="100000"/>
              <a:buFont typeface="Arial"/>
              <a:buNone/>
            </a:pPr>
            <a:r>
              <a:rPr lang="fr"/>
              <a:t>Dans le cadre du projet Data mining dans le master “Innovation, Marché et Science des Données”, nous avons contacté My New Mood pour travailler sur des problématiques réelles et sur des vraies données. Leurs responsables data nous ont proposé de travailler sur une base de données pédagogique “Movie Lens” afin de développer notre POC “Proof of concept”. Une fois c’est fait ils vont nous passer leur vraie base de données</a:t>
            </a:r>
          </a:p>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3" name="Shape 5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Shape 5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7" name="Shape 5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Shape 5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2" name="Shape 5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Shape 5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4" name="Shape 5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Shape 5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7" name="Shape 5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5" name="Shape 5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Shape 5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3" name="Shape 5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Shape 5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1" name="Shape 5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9" name="Shape 5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fr"/>
              <a:t>Donc Nous avons à notre disposition Le premier jeu de données ratings.csv de 100004 lignes qui contient les notes que les utilisateurs ont attribué aux films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Shape 6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5" name="Shape 6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3" name="Shape 6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3" name="Shape 6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Shape 6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0" name="Shape 6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Shape 6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7" name="Shape 6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fr"/>
              <a:t>Le deuxième jeu de donnée movies.csv contient des informations relatives aux films, notamment le titre et les genres concaténés dans une chaîne de caractères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50000"/>
              </a:lnSpc>
              <a:spcBef>
                <a:spcPts val="0"/>
              </a:spcBef>
              <a:spcAft>
                <a:spcPts val="1600"/>
              </a:spcAft>
              <a:buNone/>
            </a:pPr>
            <a:r>
              <a:rPr lang="fr">
                <a:solidFill>
                  <a:schemeClr val="dk2"/>
                </a:solidFill>
                <a:latin typeface="Playfair Display"/>
                <a:ea typeface="Playfair Display"/>
                <a:cs typeface="Playfair Display"/>
                <a:sym typeface="Playfair Display"/>
              </a:rPr>
              <a:t>Collecter les données : pour le cas basique ce sont soit les caractéristiques des items ou des utilisateurs, soit la notation soumises par l’utilisateur à un item (un film) qui se présente généralement sous forme d’une note sur 5, des etoiles (1er version de Netflix) ou bien des événements binaires tels que les “like” et “follow”.</a:t>
            </a:r>
            <a:br>
              <a:rPr lang="fr">
                <a:solidFill>
                  <a:schemeClr val="dk2"/>
                </a:solidFill>
                <a:latin typeface="Playfair Display"/>
                <a:ea typeface="Playfair Display"/>
                <a:cs typeface="Playfair Display"/>
                <a:sym typeface="Playfair Display"/>
              </a:rPr>
            </a:br>
            <a:r>
              <a:rPr lang="fr">
                <a:solidFill>
                  <a:schemeClr val="dk2"/>
                </a:solidFill>
                <a:latin typeface="Playfair Display"/>
                <a:ea typeface="Playfair Display"/>
                <a:cs typeface="Playfair Display"/>
                <a:sym typeface="Playfair Display"/>
              </a:rPr>
              <a:t>- Création du modèle : En général c’est une matrice qu’on la présente souvent sous forme d’un tableau qui croise les utilisateurs et les items selon l’événement principal.</a:t>
            </a:r>
            <a:br>
              <a:rPr lang="fr">
                <a:solidFill>
                  <a:schemeClr val="dk2"/>
                </a:solidFill>
                <a:latin typeface="Playfair Display"/>
                <a:ea typeface="Playfair Display"/>
                <a:cs typeface="Playfair Display"/>
                <a:sym typeface="Playfair Display"/>
              </a:rPr>
            </a:br>
            <a:r>
              <a:rPr lang="fr">
                <a:solidFill>
                  <a:schemeClr val="dk2"/>
                </a:solidFill>
                <a:latin typeface="Playfair Display"/>
                <a:ea typeface="Playfair Display"/>
                <a:cs typeface="Playfair Display"/>
                <a:sym typeface="Playfair Display"/>
              </a:rPr>
              <a:t>- Extraire des recommandations : L’extraction se fait à partir des modèles et, en appliquant quelques traitements pour trouver les recommandation pour un utilisateur, les utilisateurs ou les items les plus similaires ou en appliquant des filtres.</a:t>
            </a:r>
          </a:p>
          <a:p>
            <a:pPr lvl="0" rtl="0">
              <a:lnSpc>
                <a:spcPct val="150000"/>
              </a:lnSpc>
              <a:spcBef>
                <a:spcPts val="0"/>
              </a:spcBef>
              <a:spcAft>
                <a:spcPts val="1600"/>
              </a:spcAft>
              <a:buClr>
                <a:schemeClr val="dk2"/>
              </a:buClr>
              <a:buSzPct val="61111"/>
              <a:buFont typeface="Arial"/>
              <a:buNone/>
            </a:pPr>
            <a:endParaRPr sz="1800">
              <a:solidFill>
                <a:schemeClr val="dk2"/>
              </a:solidFill>
              <a:latin typeface="Playfair Display"/>
              <a:ea typeface="Playfair Display"/>
              <a:cs typeface="Playfair Display"/>
              <a:sym typeface="Playfair Display"/>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7" name="Shape 2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fr" sz="1200">
                <a:solidFill>
                  <a:schemeClr val="dk2"/>
                </a:solidFill>
                <a:highlight>
                  <a:srgbClr val="FFFFFF"/>
                </a:highlight>
              </a:rPr>
              <a:t>The idea behind user-based collaborative filtering is to find users with similar tastes to our target user. If Jean-Pierre and Jason have rated several films in a similar way in the past, then we consider those two as similar users and we can use the ratings of Jean-Pierre to predict the unknown ratings of Jason. For example, if Jean-Pierre enjoyed </a:t>
            </a:r>
            <a:r>
              <a:rPr lang="fr" sz="1200" i="1">
                <a:solidFill>
                  <a:schemeClr val="dk2"/>
                </a:solidFill>
                <a:highlight>
                  <a:srgbClr val="FFFFFF"/>
                </a:highlight>
              </a:rPr>
              <a:t>The Return Of The Jedi</a:t>
            </a:r>
            <a:r>
              <a:rPr lang="fr" sz="1200">
                <a:solidFill>
                  <a:schemeClr val="dk2"/>
                </a:solidFill>
                <a:highlight>
                  <a:srgbClr val="FFFFFF"/>
                </a:highlight>
              </a:rPr>
              <a:t> and </a:t>
            </a:r>
            <a:r>
              <a:rPr lang="fr" sz="1200" i="1">
                <a:solidFill>
                  <a:schemeClr val="dk2"/>
                </a:solidFill>
                <a:highlight>
                  <a:srgbClr val="FFFFFF"/>
                </a:highlight>
              </a:rPr>
              <a:t>The Empire Strikes Back</a:t>
            </a:r>
            <a:r>
              <a:rPr lang="fr" sz="1200">
                <a:solidFill>
                  <a:schemeClr val="dk2"/>
                </a:solidFill>
                <a:highlight>
                  <a:srgbClr val="FFFFFF"/>
                </a:highlight>
              </a:rPr>
              <a:t>, and Jason also enjoyed </a:t>
            </a:r>
            <a:r>
              <a:rPr lang="fr" sz="1200" i="1">
                <a:solidFill>
                  <a:schemeClr val="dk2"/>
                </a:solidFill>
                <a:highlight>
                  <a:srgbClr val="FFFFFF"/>
                </a:highlight>
              </a:rPr>
              <a:t>The Return Of The Jedi</a:t>
            </a:r>
            <a:r>
              <a:rPr lang="fr" sz="1200">
                <a:solidFill>
                  <a:schemeClr val="dk2"/>
                </a:solidFill>
                <a:highlight>
                  <a:srgbClr val="FFFFFF"/>
                </a:highlight>
              </a:rPr>
              <a:t>, then </a:t>
            </a:r>
            <a:r>
              <a:rPr lang="fr" sz="1200" i="1">
                <a:solidFill>
                  <a:schemeClr val="dk2"/>
                </a:solidFill>
                <a:highlight>
                  <a:srgbClr val="FFFFFF"/>
                </a:highlight>
              </a:rPr>
              <a:t>The Empire Strikes Back</a:t>
            </a:r>
            <a:r>
              <a:rPr lang="fr" sz="1200">
                <a:solidFill>
                  <a:schemeClr val="dk2"/>
                </a:solidFill>
                <a:highlight>
                  <a:srgbClr val="FFFFFF"/>
                </a:highlight>
              </a:rPr>
              <a:t> would be a great suggestion for Jason. Generally, you only need a small number of users similar to Jason to predict his evaluations.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fr" sz="1200">
                <a:solidFill>
                  <a:schemeClr val="dk2"/>
                </a:solidFill>
                <a:highlight>
                  <a:srgbClr val="FFFFFF"/>
                </a:highlight>
              </a:rPr>
              <a:t>The process is simple. The resemblance of two items is calculated based on ratings given by the user. Let’s meet Jean-Pierre and Jason once more, both of whom have enjoyed </a:t>
            </a:r>
            <a:r>
              <a:rPr lang="fr" sz="1200" i="1">
                <a:solidFill>
                  <a:schemeClr val="dk2"/>
                </a:solidFill>
                <a:highlight>
                  <a:srgbClr val="FFFFFF"/>
                </a:highlight>
              </a:rPr>
              <a:t>The Return Of The Jedi</a:t>
            </a:r>
            <a:r>
              <a:rPr lang="fr" sz="1200">
                <a:solidFill>
                  <a:schemeClr val="dk2"/>
                </a:solidFill>
                <a:highlight>
                  <a:srgbClr val="FFFFFF"/>
                </a:highlight>
              </a:rPr>
              <a:t> and </a:t>
            </a:r>
            <a:r>
              <a:rPr lang="fr" sz="1200" i="1">
                <a:solidFill>
                  <a:schemeClr val="dk2"/>
                </a:solidFill>
                <a:highlight>
                  <a:srgbClr val="FFFFFF"/>
                </a:highlight>
              </a:rPr>
              <a:t>The Empire Strikes Back</a:t>
            </a:r>
            <a:r>
              <a:rPr lang="fr" sz="1200">
                <a:solidFill>
                  <a:schemeClr val="dk2"/>
                </a:solidFill>
                <a:highlight>
                  <a:srgbClr val="FFFFFF"/>
                </a:highlight>
              </a:rPr>
              <a:t>. We can therefore deduce that the majority of users who enjoyed the first movie may also appreciate the second. So, it would be relevant to suggest T</a:t>
            </a:r>
            <a:r>
              <a:rPr lang="fr" sz="1200" i="1">
                <a:solidFill>
                  <a:schemeClr val="dk2"/>
                </a:solidFill>
                <a:highlight>
                  <a:srgbClr val="FFFFFF"/>
                </a:highlight>
              </a:rPr>
              <a:t>he Empire Strikes Back</a:t>
            </a:r>
            <a:r>
              <a:rPr lang="fr" sz="1200">
                <a:solidFill>
                  <a:schemeClr val="dk2"/>
                </a:solidFill>
                <a:highlight>
                  <a:srgbClr val="FFFFFF"/>
                </a:highlight>
              </a:rPr>
              <a:t> to Larry who loved </a:t>
            </a:r>
            <a:r>
              <a:rPr lang="fr" sz="1200" i="1">
                <a:solidFill>
                  <a:schemeClr val="dk2"/>
                </a:solidFill>
                <a:highlight>
                  <a:srgbClr val="FFFFFF"/>
                </a:highlight>
              </a:rPr>
              <a:t>The Return Of The Jedi.</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fr-FR"/>
              <a:t>Modifiez le style du titre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3/4/2017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fr" sz="1000" smtClean="0">
                <a:solidFill>
                  <a:schemeClr val="dk1"/>
                </a:solidFill>
                <a:latin typeface="Economica"/>
                <a:ea typeface="Economica"/>
                <a:cs typeface="Economica"/>
                <a:sym typeface="Economica"/>
              </a:rPr>
              <a:t>‹N°›</a:t>
            </a:fld>
            <a:endParaRPr lang="fr" sz="1000">
              <a:solidFill>
                <a:schemeClr val="dk1"/>
              </a:solidFill>
              <a:latin typeface="Economica"/>
              <a:ea typeface="Economica"/>
              <a:cs typeface="Economica"/>
              <a:sym typeface="Economica"/>
            </a:endParaRPr>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80200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3/4/2017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fr" sz="1000" smtClean="0">
                <a:solidFill>
                  <a:schemeClr val="dk1"/>
                </a:solidFill>
                <a:latin typeface="Economica"/>
                <a:ea typeface="Economica"/>
                <a:cs typeface="Economica"/>
                <a:sym typeface="Economica"/>
              </a:rPr>
              <a:t>‹N°›</a:t>
            </a:fld>
            <a:endParaRPr lang="fr" sz="1000">
              <a:solidFill>
                <a:schemeClr val="dk1"/>
              </a:solidFill>
              <a:latin typeface="Economica"/>
              <a:ea typeface="Economica"/>
              <a:cs typeface="Economica"/>
              <a:sym typeface="Economica"/>
            </a:endParaRPr>
          </a:p>
        </p:txBody>
      </p:sp>
    </p:spTree>
    <p:extLst>
      <p:ext uri="{BB962C8B-B14F-4D97-AF65-F5344CB8AC3E}">
        <p14:creationId xmlns:p14="http://schemas.microsoft.com/office/powerpoint/2010/main" val="417918253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09226"/>
            <a:ext cx="1971675" cy="4319924"/>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28650" y="309226"/>
            <a:ext cx="5800725" cy="4319924"/>
          </a:xfrm>
        </p:spPr>
        <p:txBody>
          <a:bodyPr vert="eaVert" lIns="45720" tIns="0" rIns="45720" bIns="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3/4/2017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fr" sz="1000" smtClean="0">
                <a:solidFill>
                  <a:schemeClr val="dk1"/>
                </a:solidFill>
                <a:latin typeface="Economica"/>
                <a:ea typeface="Economica"/>
                <a:cs typeface="Economica"/>
                <a:sym typeface="Economica"/>
              </a:rPr>
              <a:t>‹N°›</a:t>
            </a:fld>
            <a:endParaRPr lang="fr" sz="1000">
              <a:solidFill>
                <a:schemeClr val="dk1"/>
              </a:solidFill>
              <a:latin typeface="Economica"/>
              <a:ea typeface="Economica"/>
              <a:cs typeface="Economica"/>
              <a:sym typeface="Economica"/>
            </a:endParaRPr>
          </a:p>
        </p:txBody>
      </p:sp>
    </p:spTree>
    <p:extLst>
      <p:ext uri="{BB962C8B-B14F-4D97-AF65-F5344CB8AC3E}">
        <p14:creationId xmlns:p14="http://schemas.microsoft.com/office/powerpoint/2010/main" val="216337736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Mise en page personnalisée">
    <p:bg>
      <p:bgPr>
        <a:solidFill>
          <a:srgbClr val="FFFFFF"/>
        </a:solidFill>
        <a:effectLst/>
      </p:bgPr>
    </p:bg>
    <p:spTree>
      <p:nvGrpSpPr>
        <p:cNvPr id="1" name="Shape 58"/>
        <p:cNvGrpSpPr/>
        <p:nvPr/>
      </p:nvGrpSpPr>
      <p:grpSpPr>
        <a:xfrm>
          <a:off x="0" y="0"/>
          <a:ext cx="0" cy="0"/>
          <a:chOff x="0" y="0"/>
          <a:chExt cx="0" cy="0"/>
        </a:xfrm>
      </p:grpSpPr>
      <p:sp>
        <p:nvSpPr>
          <p:cNvPr id="218" name="Shape 218"/>
          <p:cNvSpPr txBox="1">
            <a:spLocks noGrp="1"/>
          </p:cNvSpPr>
          <p:nvPr>
            <p:ph type="title"/>
          </p:nvPr>
        </p:nvSpPr>
        <p:spPr>
          <a:xfrm>
            <a:off x="1876575" y="1668149"/>
            <a:ext cx="5391000" cy="1184700"/>
          </a:xfrm>
          <a:prstGeom prst="rect">
            <a:avLst/>
          </a:prstGeom>
          <a:noFill/>
        </p:spPr>
        <p:txBody>
          <a:bodyPr lIns="91425" tIns="91425" rIns="91425" bIns="91425" anchor="b" anchorCtr="0"/>
          <a:lstStyle>
            <a:lvl1pPr lvl="0" algn="ctr" rtl="0">
              <a:lnSpc>
                <a:spcPct val="100000"/>
              </a:lnSpc>
              <a:spcBef>
                <a:spcPts val="0"/>
              </a:spcBef>
              <a:spcAft>
                <a:spcPts val="0"/>
              </a:spcAft>
              <a:buNone/>
              <a:defRPr sz="3200" b="1">
                <a:solidFill>
                  <a:srgbClr val="212121"/>
                </a:solidFill>
                <a:latin typeface="Playfair Display"/>
                <a:ea typeface="Playfair Display"/>
                <a:cs typeface="Playfair Display"/>
                <a:sym typeface="Playfair Display"/>
              </a:defRPr>
            </a:lvl1pPr>
            <a:lvl2pPr lvl="1" algn="ctr" rtl="0">
              <a:lnSpc>
                <a:spcPct val="100000"/>
              </a:lnSpc>
              <a:spcBef>
                <a:spcPts val="0"/>
              </a:spcBef>
              <a:spcAft>
                <a:spcPts val="0"/>
              </a:spcAft>
              <a:buNone/>
              <a:defRPr sz="3200" b="1">
                <a:solidFill>
                  <a:srgbClr val="212121"/>
                </a:solidFill>
                <a:latin typeface="Playfair Display"/>
                <a:ea typeface="Playfair Display"/>
                <a:cs typeface="Playfair Display"/>
                <a:sym typeface="Playfair Display"/>
              </a:defRPr>
            </a:lvl2pPr>
            <a:lvl3pPr lvl="2" algn="ctr" rtl="0">
              <a:lnSpc>
                <a:spcPct val="100000"/>
              </a:lnSpc>
              <a:spcBef>
                <a:spcPts val="0"/>
              </a:spcBef>
              <a:spcAft>
                <a:spcPts val="0"/>
              </a:spcAft>
              <a:buNone/>
              <a:defRPr sz="3200" b="1">
                <a:solidFill>
                  <a:srgbClr val="212121"/>
                </a:solidFill>
                <a:latin typeface="Playfair Display"/>
                <a:ea typeface="Playfair Display"/>
                <a:cs typeface="Playfair Display"/>
                <a:sym typeface="Playfair Display"/>
              </a:defRPr>
            </a:lvl3pPr>
            <a:lvl4pPr lvl="3" algn="ctr" rtl="0">
              <a:lnSpc>
                <a:spcPct val="100000"/>
              </a:lnSpc>
              <a:spcBef>
                <a:spcPts val="0"/>
              </a:spcBef>
              <a:spcAft>
                <a:spcPts val="0"/>
              </a:spcAft>
              <a:buNone/>
              <a:defRPr sz="3200" b="1">
                <a:solidFill>
                  <a:srgbClr val="212121"/>
                </a:solidFill>
                <a:latin typeface="Playfair Display"/>
                <a:ea typeface="Playfair Display"/>
                <a:cs typeface="Playfair Display"/>
                <a:sym typeface="Playfair Display"/>
              </a:defRPr>
            </a:lvl4pPr>
            <a:lvl5pPr lvl="4" algn="ctr" rtl="0">
              <a:lnSpc>
                <a:spcPct val="100000"/>
              </a:lnSpc>
              <a:spcBef>
                <a:spcPts val="0"/>
              </a:spcBef>
              <a:spcAft>
                <a:spcPts val="0"/>
              </a:spcAft>
              <a:buNone/>
              <a:defRPr sz="3200" b="1">
                <a:solidFill>
                  <a:srgbClr val="212121"/>
                </a:solidFill>
                <a:latin typeface="Playfair Display"/>
                <a:ea typeface="Playfair Display"/>
                <a:cs typeface="Playfair Display"/>
                <a:sym typeface="Playfair Display"/>
              </a:defRPr>
            </a:lvl5pPr>
            <a:lvl6pPr lvl="5" algn="ctr" rtl="0">
              <a:lnSpc>
                <a:spcPct val="100000"/>
              </a:lnSpc>
              <a:spcBef>
                <a:spcPts val="0"/>
              </a:spcBef>
              <a:spcAft>
                <a:spcPts val="0"/>
              </a:spcAft>
              <a:buNone/>
              <a:defRPr sz="3200" b="1">
                <a:solidFill>
                  <a:srgbClr val="212121"/>
                </a:solidFill>
                <a:latin typeface="Playfair Display"/>
                <a:ea typeface="Playfair Display"/>
                <a:cs typeface="Playfair Display"/>
                <a:sym typeface="Playfair Display"/>
              </a:defRPr>
            </a:lvl6pPr>
            <a:lvl7pPr lvl="6" algn="ctr" rtl="0">
              <a:lnSpc>
                <a:spcPct val="100000"/>
              </a:lnSpc>
              <a:spcBef>
                <a:spcPts val="0"/>
              </a:spcBef>
              <a:spcAft>
                <a:spcPts val="0"/>
              </a:spcAft>
              <a:buNone/>
              <a:defRPr sz="3200" b="1">
                <a:solidFill>
                  <a:srgbClr val="212121"/>
                </a:solidFill>
                <a:latin typeface="Playfair Display"/>
                <a:ea typeface="Playfair Display"/>
                <a:cs typeface="Playfair Display"/>
                <a:sym typeface="Playfair Display"/>
              </a:defRPr>
            </a:lvl7pPr>
            <a:lvl8pPr lvl="7" algn="ctr" rtl="0">
              <a:lnSpc>
                <a:spcPct val="100000"/>
              </a:lnSpc>
              <a:spcBef>
                <a:spcPts val="0"/>
              </a:spcBef>
              <a:spcAft>
                <a:spcPts val="0"/>
              </a:spcAft>
              <a:buNone/>
              <a:defRPr sz="3200" b="1">
                <a:solidFill>
                  <a:srgbClr val="212121"/>
                </a:solidFill>
                <a:latin typeface="Playfair Display"/>
                <a:ea typeface="Playfair Display"/>
                <a:cs typeface="Playfair Display"/>
                <a:sym typeface="Playfair Display"/>
              </a:defRPr>
            </a:lvl8pPr>
            <a:lvl9pPr lvl="8" algn="ctr" rtl="0">
              <a:lnSpc>
                <a:spcPct val="100000"/>
              </a:lnSpc>
              <a:spcBef>
                <a:spcPts val="0"/>
              </a:spcBef>
              <a:spcAft>
                <a:spcPts val="0"/>
              </a:spcAft>
              <a:buNone/>
              <a:defRPr sz="3200" b="1">
                <a:solidFill>
                  <a:srgbClr val="212121"/>
                </a:solidFill>
                <a:latin typeface="Playfair Display"/>
                <a:ea typeface="Playfair Display"/>
                <a:cs typeface="Playfair Display"/>
                <a:sym typeface="Playfair Display"/>
              </a:defRPr>
            </a:lvl9pPr>
          </a:lstStyle>
          <a:p>
            <a:endParaRPr/>
          </a:p>
        </p:txBody>
      </p:sp>
      <p:sp>
        <p:nvSpPr>
          <p:cNvPr id="219" name="Shape 219"/>
          <p:cNvSpPr txBox="1">
            <a:spLocks noGrp="1"/>
          </p:cNvSpPr>
          <p:nvPr>
            <p:ph type="subTitle" idx="1"/>
          </p:nvPr>
        </p:nvSpPr>
        <p:spPr>
          <a:xfrm>
            <a:off x="1876575" y="2930427"/>
            <a:ext cx="5391000" cy="601500"/>
          </a:xfrm>
          <a:prstGeom prst="rect">
            <a:avLst/>
          </a:prstGeom>
          <a:noFill/>
        </p:spPr>
        <p:txBody>
          <a:bodyPr lIns="91425" tIns="91425" rIns="91425" bIns="91425" anchor="t" anchorCtr="0"/>
          <a:lstStyle>
            <a:lvl1pPr lvl="0" algn="ctr" rtl="0">
              <a:lnSpc>
                <a:spcPct val="100000"/>
              </a:lnSpc>
              <a:spcBef>
                <a:spcPts val="0"/>
              </a:spcBef>
              <a:spcAft>
                <a:spcPts val="0"/>
              </a:spcAft>
              <a:buClr>
                <a:srgbClr val="616161"/>
              </a:buClr>
              <a:buSzPct val="100000"/>
              <a:buNone/>
              <a:defRPr sz="2100" b="1">
                <a:solidFill>
                  <a:srgbClr val="616161"/>
                </a:solidFill>
                <a:latin typeface="Montserrat"/>
                <a:ea typeface="Montserrat"/>
                <a:cs typeface="Montserrat"/>
                <a:sym typeface="Montserrat"/>
              </a:defRPr>
            </a:lvl1pPr>
            <a:lvl2pPr lvl="1" algn="ctr" rtl="0">
              <a:lnSpc>
                <a:spcPct val="100000"/>
              </a:lnSpc>
              <a:spcBef>
                <a:spcPts val="0"/>
              </a:spcBef>
              <a:spcAft>
                <a:spcPts val="0"/>
              </a:spcAft>
              <a:buClr>
                <a:srgbClr val="616161"/>
              </a:buClr>
              <a:buSzPct val="100000"/>
              <a:buNone/>
              <a:defRPr sz="2100" b="1">
                <a:solidFill>
                  <a:srgbClr val="616161"/>
                </a:solidFill>
                <a:latin typeface="Montserrat"/>
                <a:ea typeface="Montserrat"/>
                <a:cs typeface="Montserrat"/>
                <a:sym typeface="Montserrat"/>
              </a:defRPr>
            </a:lvl2pPr>
            <a:lvl3pPr lvl="2" algn="ctr" rtl="0">
              <a:lnSpc>
                <a:spcPct val="100000"/>
              </a:lnSpc>
              <a:spcBef>
                <a:spcPts val="0"/>
              </a:spcBef>
              <a:spcAft>
                <a:spcPts val="0"/>
              </a:spcAft>
              <a:buClr>
                <a:srgbClr val="616161"/>
              </a:buClr>
              <a:buSzPct val="100000"/>
              <a:buNone/>
              <a:defRPr sz="2100" b="1">
                <a:solidFill>
                  <a:srgbClr val="616161"/>
                </a:solidFill>
                <a:latin typeface="Montserrat"/>
                <a:ea typeface="Montserrat"/>
                <a:cs typeface="Montserrat"/>
                <a:sym typeface="Montserrat"/>
              </a:defRPr>
            </a:lvl3pPr>
            <a:lvl4pPr lvl="3" algn="ctr" rtl="0">
              <a:lnSpc>
                <a:spcPct val="100000"/>
              </a:lnSpc>
              <a:spcBef>
                <a:spcPts val="0"/>
              </a:spcBef>
              <a:spcAft>
                <a:spcPts val="0"/>
              </a:spcAft>
              <a:buClr>
                <a:srgbClr val="616161"/>
              </a:buClr>
              <a:buSzPct val="100000"/>
              <a:buNone/>
              <a:defRPr sz="2100" b="1">
                <a:solidFill>
                  <a:srgbClr val="616161"/>
                </a:solidFill>
                <a:latin typeface="Montserrat"/>
                <a:ea typeface="Montserrat"/>
                <a:cs typeface="Montserrat"/>
                <a:sym typeface="Montserrat"/>
              </a:defRPr>
            </a:lvl4pPr>
            <a:lvl5pPr lvl="4" algn="ctr" rtl="0">
              <a:lnSpc>
                <a:spcPct val="100000"/>
              </a:lnSpc>
              <a:spcBef>
                <a:spcPts val="0"/>
              </a:spcBef>
              <a:spcAft>
                <a:spcPts val="0"/>
              </a:spcAft>
              <a:buClr>
                <a:srgbClr val="616161"/>
              </a:buClr>
              <a:buSzPct val="100000"/>
              <a:buNone/>
              <a:defRPr sz="2100" b="1">
                <a:solidFill>
                  <a:srgbClr val="616161"/>
                </a:solidFill>
                <a:latin typeface="Montserrat"/>
                <a:ea typeface="Montserrat"/>
                <a:cs typeface="Montserrat"/>
                <a:sym typeface="Montserrat"/>
              </a:defRPr>
            </a:lvl5pPr>
            <a:lvl6pPr lvl="5" algn="ctr" rtl="0">
              <a:lnSpc>
                <a:spcPct val="100000"/>
              </a:lnSpc>
              <a:spcBef>
                <a:spcPts val="0"/>
              </a:spcBef>
              <a:spcAft>
                <a:spcPts val="0"/>
              </a:spcAft>
              <a:buClr>
                <a:srgbClr val="616161"/>
              </a:buClr>
              <a:buSzPct val="100000"/>
              <a:buNone/>
              <a:defRPr sz="2100" b="1">
                <a:solidFill>
                  <a:srgbClr val="616161"/>
                </a:solidFill>
                <a:latin typeface="Montserrat"/>
                <a:ea typeface="Montserrat"/>
                <a:cs typeface="Montserrat"/>
                <a:sym typeface="Montserrat"/>
              </a:defRPr>
            </a:lvl6pPr>
            <a:lvl7pPr lvl="6" algn="ctr" rtl="0">
              <a:lnSpc>
                <a:spcPct val="100000"/>
              </a:lnSpc>
              <a:spcBef>
                <a:spcPts val="0"/>
              </a:spcBef>
              <a:spcAft>
                <a:spcPts val="0"/>
              </a:spcAft>
              <a:buClr>
                <a:srgbClr val="616161"/>
              </a:buClr>
              <a:buSzPct val="100000"/>
              <a:buNone/>
              <a:defRPr sz="2100" b="1">
                <a:solidFill>
                  <a:srgbClr val="616161"/>
                </a:solidFill>
                <a:latin typeface="Montserrat"/>
                <a:ea typeface="Montserrat"/>
                <a:cs typeface="Montserrat"/>
                <a:sym typeface="Montserrat"/>
              </a:defRPr>
            </a:lvl7pPr>
            <a:lvl8pPr lvl="7" algn="ctr" rtl="0">
              <a:lnSpc>
                <a:spcPct val="100000"/>
              </a:lnSpc>
              <a:spcBef>
                <a:spcPts val="0"/>
              </a:spcBef>
              <a:spcAft>
                <a:spcPts val="0"/>
              </a:spcAft>
              <a:buClr>
                <a:srgbClr val="616161"/>
              </a:buClr>
              <a:buSzPct val="100000"/>
              <a:buNone/>
              <a:defRPr sz="2100" b="1">
                <a:solidFill>
                  <a:srgbClr val="616161"/>
                </a:solidFill>
                <a:latin typeface="Montserrat"/>
                <a:ea typeface="Montserrat"/>
                <a:cs typeface="Montserrat"/>
                <a:sym typeface="Montserrat"/>
              </a:defRPr>
            </a:lvl8pPr>
            <a:lvl9pPr lvl="8" algn="ctr" rtl="0">
              <a:lnSpc>
                <a:spcPct val="100000"/>
              </a:lnSpc>
              <a:spcBef>
                <a:spcPts val="0"/>
              </a:spcBef>
              <a:spcAft>
                <a:spcPts val="0"/>
              </a:spcAft>
              <a:buClr>
                <a:srgbClr val="616161"/>
              </a:buClr>
              <a:buSzPct val="100000"/>
              <a:buNone/>
              <a:defRPr sz="2100" b="1">
                <a:solidFill>
                  <a:srgbClr val="616161"/>
                </a:solidFill>
                <a:latin typeface="Montserrat"/>
                <a:ea typeface="Montserrat"/>
                <a:cs typeface="Montserrat"/>
                <a:sym typeface="Montserrat"/>
              </a:defRPr>
            </a:lvl9pPr>
          </a:lstStyle>
          <a:p>
            <a:endParaRPr/>
          </a:p>
        </p:txBody>
      </p:sp>
      <p:sp>
        <p:nvSpPr>
          <p:cNvPr id="220" name="Shape 220"/>
          <p:cNvSpPr txBox="1">
            <a:spLocks noGrp="1"/>
          </p:cNvSpPr>
          <p:nvPr>
            <p:ph type="sldNum" idx="12"/>
          </p:nvPr>
        </p:nvSpPr>
        <p:spPr>
          <a:xfrm>
            <a:off x="8472457" y="4663216"/>
            <a:ext cx="548700" cy="393600"/>
          </a:xfrm>
          <a:prstGeom prst="rect">
            <a:avLst/>
          </a:prstGeom>
          <a:noFill/>
        </p:spPr>
        <p:txBody>
          <a:bodyPr lIns="91425" tIns="91425" rIns="91425" bIns="91425" anchor="ctr" anchorCtr="0">
            <a:noAutofit/>
          </a:bodyPr>
          <a:lstStyle/>
          <a:p>
            <a:pPr lvl="0" algn="r" rtl="0">
              <a:lnSpc>
                <a:spcPct val="100000"/>
              </a:lnSpc>
              <a:spcBef>
                <a:spcPts val="0"/>
              </a:spcBef>
              <a:spcAft>
                <a:spcPts val="0"/>
              </a:spcAft>
              <a:buNone/>
            </a:pPr>
            <a:fld id="{00000000-1234-1234-1234-123412341234}" type="slidenum">
              <a:rPr lang="fr" sz="1000">
                <a:solidFill>
                  <a:srgbClr val="616161"/>
                </a:solidFill>
              </a:rPr>
              <a:t>‹N°›</a:t>
            </a:fld>
            <a:endParaRPr lang="fr" sz="1000">
              <a:solidFill>
                <a:srgbClr val="616161"/>
              </a:solidFill>
            </a:endParaRPr>
          </a:p>
        </p:txBody>
      </p:sp>
    </p:spTree>
    <p:extLst>
      <p:ext uri="{BB962C8B-B14F-4D97-AF65-F5344CB8AC3E}">
        <p14:creationId xmlns:p14="http://schemas.microsoft.com/office/powerpoint/2010/main" val="1299451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2" name="Shape 22"/>
          <p:cNvSpPr txBox="1">
            <a:spLocks noGrp="1"/>
          </p:cNvSpPr>
          <p:nvPr>
            <p:ph type="title"/>
          </p:nvPr>
        </p:nvSpPr>
        <p:spPr>
          <a:xfrm>
            <a:off x="311700" y="315925"/>
            <a:ext cx="8520600" cy="8313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body" idx="1"/>
          </p:nvPr>
        </p:nvSpPr>
        <p:spPr>
          <a:xfrm>
            <a:off x="311700" y="1225225"/>
            <a:ext cx="8520600" cy="3354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t>‹N°›</a:t>
            </a:fld>
            <a:endParaRPr lang="fr"/>
          </a:p>
        </p:txBody>
      </p:sp>
    </p:spTree>
    <p:extLst>
      <p:ext uri="{BB962C8B-B14F-4D97-AF65-F5344CB8AC3E}">
        <p14:creationId xmlns:p14="http://schemas.microsoft.com/office/powerpoint/2010/main" val="2651979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3/4/2017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fr" sz="1000" smtClean="0">
                <a:solidFill>
                  <a:schemeClr val="dk1"/>
                </a:solidFill>
                <a:latin typeface="Economica"/>
                <a:ea typeface="Economica"/>
                <a:cs typeface="Economica"/>
                <a:sym typeface="Economica"/>
              </a:rPr>
              <a:t>‹N°›</a:t>
            </a:fld>
            <a:endParaRPr lang="fr" sz="1000">
              <a:solidFill>
                <a:schemeClr val="dk1"/>
              </a:solidFill>
              <a:latin typeface="Economica"/>
              <a:ea typeface="Economica"/>
              <a:cs typeface="Economica"/>
              <a:sym typeface="Economica"/>
            </a:endParaRPr>
          </a:p>
        </p:txBody>
      </p:sp>
    </p:spTree>
    <p:extLst>
      <p:ext uri="{BB962C8B-B14F-4D97-AF65-F5344CB8AC3E}">
        <p14:creationId xmlns:p14="http://schemas.microsoft.com/office/powerpoint/2010/main" val="410308806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20EBB0C4-6273-4C6E-B9BD-2EDC30F1CD52}" type="datetimeFigureOut">
              <a:rPr lang="en-US" smtClean="0"/>
              <a:t>3/4/2017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fr" sz="1000" smtClean="0">
                <a:solidFill>
                  <a:schemeClr val="dk1"/>
                </a:solidFill>
                <a:latin typeface="Economica"/>
                <a:ea typeface="Economica"/>
                <a:cs typeface="Economica"/>
                <a:sym typeface="Economica"/>
              </a:rPr>
              <a:t>‹N°›</a:t>
            </a:fld>
            <a:endParaRPr lang="fr" sz="1000">
              <a:solidFill>
                <a:schemeClr val="dk1"/>
              </a:solidFill>
              <a:latin typeface="Economica"/>
              <a:ea typeface="Economica"/>
              <a:cs typeface="Economica"/>
              <a:sym typeface="Economica"/>
            </a:endParaRPr>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233889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fr-FR"/>
              <a:t>Modifiez le style du titre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3/4/2017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fr" sz="1000" smtClean="0">
                <a:solidFill>
                  <a:schemeClr val="dk1"/>
                </a:solidFill>
                <a:latin typeface="Economica"/>
                <a:ea typeface="Economica"/>
                <a:cs typeface="Economica"/>
                <a:sym typeface="Economica"/>
              </a:rPr>
              <a:t>‹N°›</a:t>
            </a:fld>
            <a:endParaRPr lang="fr" sz="1000">
              <a:solidFill>
                <a:schemeClr val="dk1"/>
              </a:solidFill>
              <a:latin typeface="Economica"/>
              <a:ea typeface="Economica"/>
              <a:cs typeface="Economica"/>
              <a:sym typeface="Economica"/>
            </a:endParaRPr>
          </a:p>
        </p:txBody>
      </p:sp>
    </p:spTree>
    <p:extLst>
      <p:ext uri="{BB962C8B-B14F-4D97-AF65-F5344CB8AC3E}">
        <p14:creationId xmlns:p14="http://schemas.microsoft.com/office/powerpoint/2010/main" val="42030806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fr-FR"/>
              <a:t>Modifiez le style du titre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Modifier les styles du texte du masque</a:t>
            </a:r>
          </a:p>
        </p:txBody>
      </p:sp>
      <p:sp>
        <p:nvSpPr>
          <p:cNvPr id="4" name="Content Placeholder 3"/>
          <p:cNvSpPr>
            <a:spLocks noGrp="1"/>
          </p:cNvSpPr>
          <p:nvPr>
            <p:ph sz="half" idx="2"/>
          </p:nvPr>
        </p:nvSpPr>
        <p:spPr>
          <a:xfrm>
            <a:off x="822960" y="1936751"/>
            <a:ext cx="3703320" cy="253365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Modifier les styles du texte du masque</a:t>
            </a:r>
          </a:p>
        </p:txBody>
      </p:sp>
      <p:sp>
        <p:nvSpPr>
          <p:cNvPr id="6" name="Content Placeholder 5"/>
          <p:cNvSpPr>
            <a:spLocks noGrp="1"/>
          </p:cNvSpPr>
          <p:nvPr>
            <p:ph sz="quarter" idx="4"/>
          </p:nvPr>
        </p:nvSpPr>
        <p:spPr>
          <a:xfrm>
            <a:off x="4663440" y="1936751"/>
            <a:ext cx="3703320" cy="253365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3/4/2017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fr" sz="1000" smtClean="0">
                <a:solidFill>
                  <a:schemeClr val="dk1"/>
                </a:solidFill>
                <a:latin typeface="Economica"/>
                <a:ea typeface="Economica"/>
                <a:cs typeface="Economica"/>
                <a:sym typeface="Economica"/>
              </a:rPr>
              <a:t>‹N°›</a:t>
            </a:fld>
            <a:endParaRPr lang="fr" sz="1000">
              <a:solidFill>
                <a:schemeClr val="dk1"/>
              </a:solidFill>
              <a:latin typeface="Economica"/>
              <a:ea typeface="Economica"/>
              <a:cs typeface="Economica"/>
              <a:sym typeface="Economica"/>
            </a:endParaRPr>
          </a:p>
        </p:txBody>
      </p:sp>
    </p:spTree>
    <p:extLst>
      <p:ext uri="{BB962C8B-B14F-4D97-AF65-F5344CB8AC3E}">
        <p14:creationId xmlns:p14="http://schemas.microsoft.com/office/powerpoint/2010/main" val="141942008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3/4/2017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fr" sz="1000" smtClean="0">
                <a:solidFill>
                  <a:schemeClr val="dk1"/>
                </a:solidFill>
                <a:latin typeface="Economica"/>
                <a:ea typeface="Economica"/>
                <a:cs typeface="Economica"/>
                <a:sym typeface="Economica"/>
              </a:rPr>
              <a:t>‹N°›</a:t>
            </a:fld>
            <a:endParaRPr lang="fr" sz="1000">
              <a:solidFill>
                <a:schemeClr val="dk1"/>
              </a:solidFill>
              <a:latin typeface="Economica"/>
              <a:ea typeface="Economica"/>
              <a:cs typeface="Economica"/>
              <a:sym typeface="Economica"/>
            </a:endParaRPr>
          </a:p>
        </p:txBody>
      </p:sp>
    </p:spTree>
    <p:extLst>
      <p:ext uri="{BB962C8B-B14F-4D97-AF65-F5344CB8AC3E}">
        <p14:creationId xmlns:p14="http://schemas.microsoft.com/office/powerpoint/2010/main" val="126308212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3/4/2017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fr" sz="1000" smtClean="0">
                <a:solidFill>
                  <a:schemeClr val="dk1"/>
                </a:solidFill>
                <a:latin typeface="Economica"/>
                <a:ea typeface="Economica"/>
                <a:cs typeface="Economica"/>
                <a:sym typeface="Economica"/>
              </a:rPr>
              <a:t>‹N°›</a:t>
            </a:fld>
            <a:endParaRPr lang="fr" sz="1000">
              <a:solidFill>
                <a:schemeClr val="dk1"/>
              </a:solidFill>
              <a:latin typeface="Economica"/>
              <a:ea typeface="Economica"/>
              <a:cs typeface="Economica"/>
              <a:sym typeface="Economica"/>
            </a:endParaRPr>
          </a:p>
        </p:txBody>
      </p:sp>
    </p:spTree>
    <p:extLst>
      <p:ext uri="{BB962C8B-B14F-4D97-AF65-F5344CB8AC3E}">
        <p14:creationId xmlns:p14="http://schemas.microsoft.com/office/powerpoint/2010/main" val="219689768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fr-FR"/>
              <a:t>Modifiez le style du titre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Modifier les styles du texte du masque</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32ABBEA6-7C60-4B02-AE87-00D78D8422AF}" type="datetimeFigureOut">
              <a:rPr lang="en-US" smtClean="0"/>
              <a:t>3/4/2017</a:t>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lvl="0" algn="r">
              <a:spcBef>
                <a:spcPts val="0"/>
              </a:spcBef>
              <a:buNone/>
            </a:pPr>
            <a:fld id="{00000000-1234-1234-1234-123412341234}" type="slidenum">
              <a:rPr lang="fr" sz="1000" smtClean="0">
                <a:solidFill>
                  <a:schemeClr val="dk1"/>
                </a:solidFill>
                <a:latin typeface="Economica"/>
                <a:ea typeface="Economica"/>
                <a:cs typeface="Economica"/>
                <a:sym typeface="Economica"/>
              </a:rPr>
              <a:t>‹N°›</a:t>
            </a:fld>
            <a:endParaRPr lang="fr" sz="1000">
              <a:solidFill>
                <a:schemeClr val="dk1"/>
              </a:solidFill>
              <a:latin typeface="Economica"/>
              <a:ea typeface="Economica"/>
              <a:cs typeface="Economica"/>
              <a:sym typeface="Economica"/>
            </a:endParaRPr>
          </a:p>
        </p:txBody>
      </p:sp>
    </p:spTree>
    <p:extLst>
      <p:ext uri="{BB962C8B-B14F-4D97-AF65-F5344CB8AC3E}">
        <p14:creationId xmlns:p14="http://schemas.microsoft.com/office/powerpoint/2010/main" val="308836926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lIns="91440" tIns="0" rIns="91440" bIns="0" anchor="b">
            <a:noAutofit/>
          </a:bodyPr>
          <a:lstStyle>
            <a:lvl1pPr>
              <a:defRPr sz="2700" b="0">
                <a:solidFill>
                  <a:srgbClr val="FFFFFF"/>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12" y="0"/>
            <a:ext cx="9143989" cy="368630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dirty="0"/>
          </a:p>
        </p:txBody>
      </p:sp>
      <p:sp>
        <p:nvSpPr>
          <p:cNvPr id="4" name="Text Placeholder 3"/>
          <p:cNvSpPr>
            <a:spLocks noGrp="1"/>
          </p:cNvSpPr>
          <p:nvPr>
            <p:ph type="body" sz="half" idx="2"/>
          </p:nvPr>
        </p:nvSpPr>
        <p:spPr>
          <a:xfrm>
            <a:off x="822960" y="4430268"/>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Modifier les styles du texte du masque</a:t>
            </a:r>
          </a:p>
        </p:txBody>
      </p:sp>
      <p:sp>
        <p:nvSpPr>
          <p:cNvPr id="5" name="Date Placeholder 4"/>
          <p:cNvSpPr>
            <a:spLocks noGrp="1"/>
          </p:cNvSpPr>
          <p:nvPr>
            <p:ph type="dt" sz="half" idx="10"/>
          </p:nvPr>
        </p:nvSpPr>
        <p:spPr/>
        <p:txBody>
          <a:bodyPr/>
          <a:lstStyle/>
          <a:p>
            <a:fld id="{C9CAD897-D46E-4AD2-BD9B-49DD3E640873}" type="datetimeFigureOut">
              <a:rPr lang="en-US" smtClean="0"/>
              <a:t>3/4/2017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fr" sz="1000" smtClean="0">
                <a:solidFill>
                  <a:schemeClr val="dk1"/>
                </a:solidFill>
                <a:latin typeface="Economica"/>
                <a:ea typeface="Economica"/>
                <a:cs typeface="Economica"/>
                <a:sym typeface="Economica"/>
              </a:rPr>
              <a:t>‹N°›</a:t>
            </a:fld>
            <a:endParaRPr lang="fr" sz="1000">
              <a:solidFill>
                <a:schemeClr val="dk1"/>
              </a:solidFill>
              <a:latin typeface="Economica"/>
              <a:ea typeface="Economica"/>
              <a:cs typeface="Economica"/>
              <a:sym typeface="Economica"/>
            </a:endParaRPr>
          </a:p>
        </p:txBody>
      </p:sp>
    </p:spTree>
    <p:extLst>
      <p:ext uri="{BB962C8B-B14F-4D97-AF65-F5344CB8AC3E}">
        <p14:creationId xmlns:p14="http://schemas.microsoft.com/office/powerpoint/2010/main" val="115166522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750737"/>
            <a:ext cx="9143989"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98624D31-43A5-475A-80CF-332C9F6DCF35}" type="datetimeFigureOut">
              <a:rPr lang="en-US" smtClean="0"/>
              <a:t>3/4/2017</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pPr lvl="0" algn="r">
              <a:spcBef>
                <a:spcPts val="0"/>
              </a:spcBef>
              <a:buNone/>
            </a:pPr>
            <a:fld id="{00000000-1234-1234-1234-123412341234}" type="slidenum">
              <a:rPr lang="fr" sz="1000" smtClean="0">
                <a:solidFill>
                  <a:schemeClr val="dk1"/>
                </a:solidFill>
                <a:latin typeface="Economica"/>
                <a:ea typeface="Economica"/>
                <a:cs typeface="Economica"/>
                <a:sym typeface="Economica"/>
              </a:rPr>
              <a:t>‹N°›</a:t>
            </a:fld>
            <a:endParaRPr lang="fr" sz="1000">
              <a:solidFill>
                <a:schemeClr val="dk1"/>
              </a:solidFill>
              <a:latin typeface="Economica"/>
              <a:ea typeface="Economica"/>
              <a:cs typeface="Economica"/>
              <a:sym typeface="Economica"/>
            </a:endParaRPr>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034983"/>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 id="2147484141" r:id="rId13"/>
  </p:sldLayoutIdLst>
  <p:hf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1.png"/><Relationship Id="rId7"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1.png"/><Relationship Id="rId7"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5.png"/><Relationship Id="rId7"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1876575" y="1086258"/>
            <a:ext cx="5391000" cy="1184700"/>
          </a:xfrm>
          <a:prstGeom prst="rect">
            <a:avLst/>
          </a:prstGeom>
        </p:spPr>
        <p:txBody>
          <a:bodyPr lIns="91425" tIns="91425" rIns="91425" bIns="91425" anchor="b" anchorCtr="0">
            <a:noAutofit/>
          </a:bodyPr>
          <a:lstStyle/>
          <a:p>
            <a:pPr lvl="0">
              <a:spcBef>
                <a:spcPts val="0"/>
              </a:spcBef>
              <a:buNone/>
            </a:pPr>
            <a:r>
              <a:rPr lang="fr" dirty="0"/>
              <a:t>Présentation Datamining</a:t>
            </a:r>
          </a:p>
        </p:txBody>
      </p:sp>
      <p:sp>
        <p:nvSpPr>
          <p:cNvPr id="226" name="Shape 226"/>
          <p:cNvSpPr txBox="1">
            <a:spLocks noGrp="1"/>
          </p:cNvSpPr>
          <p:nvPr>
            <p:ph type="subTitle" idx="1"/>
          </p:nvPr>
        </p:nvSpPr>
        <p:spPr>
          <a:xfrm>
            <a:off x="1876575" y="2270958"/>
            <a:ext cx="5391000" cy="601500"/>
          </a:xfrm>
          <a:prstGeom prst="rect">
            <a:avLst/>
          </a:prstGeom>
        </p:spPr>
        <p:txBody>
          <a:bodyPr lIns="91425" tIns="91425" rIns="91425" bIns="91425" anchor="t" anchorCtr="0">
            <a:noAutofit/>
          </a:bodyPr>
          <a:lstStyle/>
          <a:p>
            <a:pPr lvl="0">
              <a:spcBef>
                <a:spcPts val="0"/>
              </a:spcBef>
              <a:buNone/>
            </a:pPr>
            <a:r>
              <a:rPr lang="fr"/>
              <a:t>Système de recommandation</a:t>
            </a:r>
            <a:endParaRPr lang="fr" dirty="0"/>
          </a:p>
        </p:txBody>
      </p:sp>
      <p:sp>
        <p:nvSpPr>
          <p:cNvPr id="227" name="Shape 227"/>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t>1</a:t>
            </a:fld>
            <a:endParaRPr lang="fr"/>
          </a:p>
        </p:txBody>
      </p:sp>
      <p:sp>
        <p:nvSpPr>
          <p:cNvPr id="2" name="ZoneTexte 1"/>
          <p:cNvSpPr txBox="1"/>
          <p:nvPr/>
        </p:nvSpPr>
        <p:spPr>
          <a:xfrm>
            <a:off x="2914725" y="3462887"/>
            <a:ext cx="3314700" cy="1200329"/>
          </a:xfrm>
          <a:prstGeom prst="rect">
            <a:avLst/>
          </a:prstGeom>
          <a:noFill/>
        </p:spPr>
        <p:txBody>
          <a:bodyPr wrap="square" rtlCol="0">
            <a:spAutoFit/>
          </a:bodyPr>
          <a:lstStyle/>
          <a:p>
            <a:pPr algn="ctr"/>
            <a:r>
              <a:rPr lang="fr-FR" dirty="0" err="1">
                <a:solidFill>
                  <a:schemeClr val="accent2">
                    <a:lumMod val="75000"/>
                  </a:schemeClr>
                </a:solidFill>
                <a:latin typeface="Baskerville Old Face" panose="02020602080505020303" pitchFamily="18" charset="0"/>
              </a:rPr>
              <a:t>Marwen</a:t>
            </a:r>
            <a:r>
              <a:rPr lang="fr-FR" dirty="0">
                <a:solidFill>
                  <a:schemeClr val="accent2">
                    <a:lumMod val="75000"/>
                  </a:schemeClr>
                </a:solidFill>
                <a:latin typeface="Baskerville Old Face" panose="02020602080505020303" pitchFamily="18" charset="0"/>
              </a:rPr>
              <a:t> TOUZI</a:t>
            </a:r>
          </a:p>
          <a:p>
            <a:pPr algn="ctr"/>
            <a:r>
              <a:rPr lang="fr-FR" dirty="0">
                <a:solidFill>
                  <a:schemeClr val="accent2">
                    <a:lumMod val="75000"/>
                  </a:schemeClr>
                </a:solidFill>
                <a:latin typeface="Baskerville Old Face" panose="02020602080505020303" pitchFamily="18" charset="0"/>
              </a:rPr>
              <a:t>Selma BENNIS</a:t>
            </a:r>
          </a:p>
          <a:p>
            <a:pPr algn="ctr"/>
            <a:r>
              <a:rPr lang="fr-FR" dirty="0">
                <a:solidFill>
                  <a:schemeClr val="accent2">
                    <a:lumMod val="75000"/>
                  </a:schemeClr>
                </a:solidFill>
                <a:latin typeface="Baskerville Old Face" panose="02020602080505020303" pitchFamily="18" charset="0"/>
              </a:rPr>
              <a:t>       Hibatallah HADJ KACEM</a:t>
            </a:r>
          </a:p>
          <a:p>
            <a:pPr algn="ctr"/>
            <a:r>
              <a:rPr lang="fr-FR" dirty="0">
                <a:solidFill>
                  <a:schemeClr val="accent2">
                    <a:lumMod val="75000"/>
                  </a:schemeClr>
                </a:solidFill>
                <a:latin typeface="Baskerville Old Face" panose="02020602080505020303" pitchFamily="18" charset="0"/>
              </a:rPr>
              <a:t>Walid GAFSI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5" name="Shape 295"/>
          <p:cNvSpPr txBox="1">
            <a:spLocks noGrp="1"/>
          </p:cNvSpPr>
          <p:nvPr>
            <p:ph type="body" idx="1"/>
          </p:nvPr>
        </p:nvSpPr>
        <p:spPr>
          <a:xfrm>
            <a:off x="564675" y="1182240"/>
            <a:ext cx="8445600" cy="3825600"/>
          </a:xfrm>
          <a:prstGeom prst="rect">
            <a:avLst/>
          </a:prstGeom>
        </p:spPr>
        <p:txBody>
          <a:bodyPr lIns="91425" tIns="91425" rIns="91425" bIns="91425" anchor="t" anchorCtr="0">
            <a:noAutofit/>
          </a:bodyPr>
          <a:lstStyle/>
          <a:p>
            <a:pPr marL="457200" lvl="0" indent="-330200" rtl="0">
              <a:lnSpc>
                <a:spcPct val="150000"/>
              </a:lnSpc>
              <a:spcBef>
                <a:spcPts val="0"/>
              </a:spcBef>
              <a:buClr>
                <a:srgbClr val="980000"/>
              </a:buClr>
              <a:buSzPct val="100000"/>
              <a:buChar char="❖"/>
            </a:pPr>
            <a:r>
              <a:rPr lang="fr" sz="1600" b="1" dirty="0">
                <a:solidFill>
                  <a:srgbClr val="980000"/>
                </a:solidFill>
              </a:rPr>
              <a:t>Memory-Based : </a:t>
            </a:r>
            <a:r>
              <a:rPr lang="fr" sz="1600" b="1" i="1" dirty="0">
                <a:solidFill>
                  <a:schemeClr val="accent1"/>
                </a:solidFill>
              </a:rPr>
              <a:t>Matrice User-Item : </a:t>
            </a:r>
            <a:r>
              <a:rPr lang="fr" sz="1600" dirty="0">
                <a:solidFill>
                  <a:schemeClr val="accent4"/>
                </a:solidFill>
              </a:rPr>
              <a:t> </a:t>
            </a:r>
            <a:r>
              <a:rPr lang="fr" sz="1600" b="1" dirty="0">
                <a:solidFill>
                  <a:srgbClr val="000000"/>
                </a:solidFill>
              </a:rPr>
              <a:t>croisement </a:t>
            </a:r>
            <a:r>
              <a:rPr lang="fr" sz="1600" dirty="0">
                <a:solidFill>
                  <a:srgbClr val="000000"/>
                </a:solidFill>
              </a:rPr>
              <a:t>des </a:t>
            </a:r>
            <a:r>
              <a:rPr lang="fr" sz="1600" b="1" dirty="0">
                <a:solidFill>
                  <a:srgbClr val="000000"/>
                </a:solidFill>
              </a:rPr>
              <a:t>utilisateurs </a:t>
            </a:r>
            <a:r>
              <a:rPr lang="fr" sz="1600" dirty="0">
                <a:solidFill>
                  <a:srgbClr val="000000"/>
                </a:solidFill>
              </a:rPr>
              <a:t>et des </a:t>
            </a:r>
            <a:r>
              <a:rPr lang="fr" sz="1600" b="1" dirty="0">
                <a:solidFill>
                  <a:srgbClr val="000000"/>
                </a:solidFill>
              </a:rPr>
              <a:t>films </a:t>
            </a:r>
            <a:r>
              <a:rPr lang="fr" sz="1600" dirty="0">
                <a:solidFill>
                  <a:srgbClr val="000000"/>
                </a:solidFill>
              </a:rPr>
              <a:t>à travers les ratings.</a:t>
            </a:r>
          </a:p>
        </p:txBody>
      </p:sp>
      <p:sp>
        <p:nvSpPr>
          <p:cNvPr id="297" name="Shape 297"/>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10</a:t>
            </a:fld>
            <a:endParaRPr lang="fr">
              <a:solidFill>
                <a:schemeClr val="dk1"/>
              </a:solidFill>
              <a:latin typeface="Economica"/>
              <a:ea typeface="Economica"/>
              <a:cs typeface="Economica"/>
              <a:sym typeface="Economica"/>
            </a:endParaRPr>
          </a:p>
        </p:txBody>
      </p:sp>
      <p:pic>
        <p:nvPicPr>
          <p:cNvPr id="296" name="Shape 296" descr="Dev-Recommandation-1-V1-Eng-Matrix-.png"/>
          <p:cNvPicPr preferRelativeResize="0"/>
          <p:nvPr/>
        </p:nvPicPr>
        <p:blipFill>
          <a:blip r:embed="rId3">
            <a:alphaModFix/>
          </a:blip>
          <a:stretch>
            <a:fillRect/>
          </a:stretch>
        </p:blipFill>
        <p:spPr>
          <a:xfrm>
            <a:off x="2379518" y="1761300"/>
            <a:ext cx="4628314" cy="2901916"/>
          </a:xfrm>
          <a:prstGeom prst="rect">
            <a:avLst/>
          </a:prstGeom>
          <a:noFill/>
          <a:ln>
            <a:noFill/>
          </a:ln>
        </p:spPr>
      </p:pic>
      <p:sp>
        <p:nvSpPr>
          <p:cNvPr id="8" name="Shape 269"/>
          <p:cNvSpPr txBox="1">
            <a:spLocks noGrp="1"/>
          </p:cNvSpPr>
          <p:nvPr>
            <p:ph type="title"/>
          </p:nvPr>
        </p:nvSpPr>
        <p:spPr>
          <a:xfrm>
            <a:off x="226207" y="596851"/>
            <a:ext cx="8520600" cy="572700"/>
          </a:xfrm>
          <a:prstGeom prst="rect">
            <a:avLst/>
          </a:prstGeom>
        </p:spPr>
        <p:txBody>
          <a:bodyPr lIns="91425" tIns="91425" rIns="91425" bIns="91425" anchor="b" anchorCtr="0">
            <a:noAutofit/>
          </a:bodyPr>
          <a:lstStyle/>
          <a:p>
            <a:pPr lvl="0">
              <a:spcBef>
                <a:spcPts val="0"/>
              </a:spcBef>
              <a:buNone/>
            </a:pPr>
            <a:r>
              <a:rPr lang="fr" b="1" dirty="0">
                <a:solidFill>
                  <a:schemeClr val="accent2">
                    <a:lumMod val="75000"/>
                  </a:schemeClr>
                </a:solidFill>
              </a:rPr>
              <a:t>Recommandation Sociale : </a:t>
            </a:r>
            <a:r>
              <a:rPr lang="fr" sz="2400" b="1" dirty="0">
                <a:solidFill>
                  <a:schemeClr val="accent2">
                    <a:lumMod val="75000"/>
                  </a:schemeClr>
                </a:solidFill>
              </a:rPr>
              <a:t>Collaborative Filtering (4/18)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Shape 303"/>
          <p:cNvSpPr txBox="1">
            <a:spLocks noGrp="1"/>
          </p:cNvSpPr>
          <p:nvPr>
            <p:ph type="body" idx="1"/>
          </p:nvPr>
        </p:nvSpPr>
        <p:spPr>
          <a:xfrm>
            <a:off x="159300" y="1156678"/>
            <a:ext cx="8967600" cy="3334800"/>
          </a:xfrm>
          <a:prstGeom prst="rect">
            <a:avLst/>
          </a:prstGeom>
        </p:spPr>
        <p:txBody>
          <a:bodyPr lIns="91425" tIns="91425" rIns="91425" bIns="91425" anchor="t" anchorCtr="0">
            <a:noAutofit/>
          </a:bodyPr>
          <a:lstStyle/>
          <a:p>
            <a:pPr marL="457200" lvl="0" indent="-330200" rtl="0">
              <a:lnSpc>
                <a:spcPct val="150000"/>
              </a:lnSpc>
              <a:spcBef>
                <a:spcPts val="0"/>
              </a:spcBef>
              <a:buClr>
                <a:srgbClr val="980000"/>
              </a:buClr>
              <a:buSzPct val="100000"/>
              <a:buChar char="❖"/>
            </a:pPr>
            <a:r>
              <a:rPr lang="fr" sz="1600" b="1" dirty="0">
                <a:solidFill>
                  <a:srgbClr val="980000"/>
                </a:solidFill>
              </a:rPr>
              <a:t>Memory-Based : </a:t>
            </a:r>
          </a:p>
          <a:p>
            <a:pPr marL="914400" marR="0" lvl="0" indent="-317500" algn="l" rtl="0">
              <a:lnSpc>
                <a:spcPct val="150000"/>
              </a:lnSpc>
              <a:spcBef>
                <a:spcPts val="0"/>
              </a:spcBef>
              <a:spcAft>
                <a:spcPts val="1600"/>
              </a:spcAft>
              <a:buClr>
                <a:srgbClr val="000000"/>
              </a:buClr>
              <a:buSzPct val="100000"/>
              <a:buFont typeface="Playfair Display"/>
              <a:buChar char="➔"/>
            </a:pPr>
            <a:r>
              <a:rPr lang="fr" sz="1400" dirty="0">
                <a:solidFill>
                  <a:srgbClr val="000000"/>
                </a:solidFill>
              </a:rPr>
              <a:t>Calculer la similarité et créer les matrices de similarité.</a:t>
            </a:r>
          </a:p>
          <a:p>
            <a:pPr lvl="0" rtl="0">
              <a:lnSpc>
                <a:spcPct val="150000"/>
              </a:lnSpc>
              <a:spcBef>
                <a:spcPts val="0"/>
              </a:spcBef>
              <a:buNone/>
            </a:pPr>
            <a:endParaRPr dirty="0">
              <a:solidFill>
                <a:srgbClr val="000000"/>
              </a:solidFill>
            </a:endParaRPr>
          </a:p>
        </p:txBody>
      </p:sp>
      <p:sp>
        <p:nvSpPr>
          <p:cNvPr id="308" name="Shape 308"/>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11</a:t>
            </a:fld>
            <a:endParaRPr lang="fr">
              <a:solidFill>
                <a:schemeClr val="dk1"/>
              </a:solidFill>
              <a:latin typeface="Economica"/>
              <a:ea typeface="Economica"/>
              <a:cs typeface="Economica"/>
              <a:sym typeface="Economica"/>
            </a:endParaRPr>
          </a:p>
        </p:txBody>
      </p:sp>
      <p:pic>
        <p:nvPicPr>
          <p:cNvPr id="304" name="Shape 304" descr="BLOG_CCA_11.png"/>
          <p:cNvPicPr preferRelativeResize="0"/>
          <p:nvPr/>
        </p:nvPicPr>
        <p:blipFill>
          <a:blip r:embed="rId3">
            <a:alphaModFix/>
          </a:blip>
          <a:stretch>
            <a:fillRect/>
          </a:stretch>
        </p:blipFill>
        <p:spPr>
          <a:xfrm>
            <a:off x="5393575" y="1958399"/>
            <a:ext cx="2451561" cy="2108983"/>
          </a:xfrm>
          <a:prstGeom prst="rect">
            <a:avLst/>
          </a:prstGeom>
          <a:noFill/>
          <a:ln>
            <a:noFill/>
          </a:ln>
        </p:spPr>
      </p:pic>
      <p:pic>
        <p:nvPicPr>
          <p:cNvPr id="305" name="Shape 305" descr="BLOG_CCA_10.png"/>
          <p:cNvPicPr preferRelativeResize="0"/>
          <p:nvPr/>
        </p:nvPicPr>
        <p:blipFill>
          <a:blip r:embed="rId4">
            <a:alphaModFix/>
          </a:blip>
          <a:stretch>
            <a:fillRect/>
          </a:stretch>
        </p:blipFill>
        <p:spPr>
          <a:xfrm>
            <a:off x="1012281" y="1984470"/>
            <a:ext cx="2535888" cy="2108983"/>
          </a:xfrm>
          <a:prstGeom prst="rect">
            <a:avLst/>
          </a:prstGeom>
          <a:noFill/>
          <a:ln>
            <a:noFill/>
          </a:ln>
        </p:spPr>
      </p:pic>
      <p:sp>
        <p:nvSpPr>
          <p:cNvPr id="306" name="Shape 306"/>
          <p:cNvSpPr txBox="1"/>
          <p:nvPr/>
        </p:nvSpPr>
        <p:spPr>
          <a:xfrm>
            <a:off x="521625" y="4010521"/>
            <a:ext cx="3832166" cy="771000"/>
          </a:xfrm>
          <a:prstGeom prst="rect">
            <a:avLst/>
          </a:prstGeom>
          <a:noFill/>
          <a:ln>
            <a:noFill/>
          </a:ln>
        </p:spPr>
        <p:txBody>
          <a:bodyPr lIns="91425" tIns="91425" rIns="91425" bIns="91425" anchor="t" anchorCtr="0">
            <a:noAutofit/>
          </a:bodyPr>
          <a:lstStyle/>
          <a:p>
            <a:pPr lvl="0" rtl="0">
              <a:lnSpc>
                <a:spcPct val="150000"/>
              </a:lnSpc>
              <a:spcBef>
                <a:spcPts val="0"/>
              </a:spcBef>
              <a:spcAft>
                <a:spcPts val="1600"/>
              </a:spcAft>
              <a:buNone/>
            </a:pPr>
            <a:r>
              <a:rPr lang="fr" sz="1200" b="1" dirty="0">
                <a:solidFill>
                  <a:schemeClr val="dk2"/>
                </a:solidFill>
                <a:latin typeface="Playfair Display"/>
                <a:ea typeface="Playfair Display"/>
                <a:cs typeface="Playfair Display"/>
                <a:sym typeface="Playfair Display"/>
              </a:rPr>
              <a:t>Item-Item</a:t>
            </a:r>
            <a:r>
              <a:rPr lang="fr" sz="1200" dirty="0">
                <a:solidFill>
                  <a:schemeClr val="dk2"/>
                </a:solidFill>
                <a:latin typeface="Playfair Display"/>
                <a:ea typeface="Playfair Display"/>
                <a:cs typeface="Playfair Display"/>
                <a:sym typeface="Playfair Display"/>
              </a:rPr>
              <a:t> : Les similarités entre les films sont mesurées en observant tous les utilisateurs qui ont évalué les deux films</a:t>
            </a:r>
          </a:p>
        </p:txBody>
      </p:sp>
      <p:sp>
        <p:nvSpPr>
          <p:cNvPr id="307" name="Shape 307"/>
          <p:cNvSpPr txBox="1"/>
          <p:nvPr/>
        </p:nvSpPr>
        <p:spPr>
          <a:xfrm>
            <a:off x="5069590" y="4010521"/>
            <a:ext cx="4074410" cy="771000"/>
          </a:xfrm>
          <a:prstGeom prst="rect">
            <a:avLst/>
          </a:prstGeom>
          <a:noFill/>
          <a:ln>
            <a:noFill/>
          </a:ln>
        </p:spPr>
        <p:txBody>
          <a:bodyPr lIns="91425" tIns="91425" rIns="91425" bIns="91425" anchor="t" anchorCtr="0">
            <a:noAutofit/>
          </a:bodyPr>
          <a:lstStyle/>
          <a:p>
            <a:pPr lvl="0" rtl="0">
              <a:lnSpc>
                <a:spcPct val="150000"/>
              </a:lnSpc>
              <a:spcBef>
                <a:spcPts val="0"/>
              </a:spcBef>
              <a:spcAft>
                <a:spcPts val="1600"/>
              </a:spcAft>
              <a:buNone/>
            </a:pPr>
            <a:r>
              <a:rPr lang="fr" sz="1200" b="1" dirty="0">
                <a:solidFill>
                  <a:schemeClr val="dk2"/>
                </a:solidFill>
                <a:latin typeface="Playfair Display"/>
                <a:ea typeface="Playfair Display"/>
                <a:cs typeface="Playfair Display"/>
                <a:sym typeface="Playfair Display"/>
              </a:rPr>
              <a:t>User-Item</a:t>
            </a:r>
            <a:r>
              <a:rPr lang="fr" sz="1200" dirty="0">
                <a:solidFill>
                  <a:schemeClr val="dk2"/>
                </a:solidFill>
                <a:latin typeface="Playfair Display"/>
                <a:ea typeface="Playfair Display"/>
                <a:cs typeface="Playfair Display"/>
                <a:sym typeface="Playfair Display"/>
              </a:rPr>
              <a:t> : Les similarités entre les utilisateurs sont mesurées en observant tous les films évalués par les deux utilisateurs.</a:t>
            </a:r>
          </a:p>
        </p:txBody>
      </p:sp>
      <p:sp>
        <p:nvSpPr>
          <p:cNvPr id="11" name="Shape 269"/>
          <p:cNvSpPr txBox="1">
            <a:spLocks noGrp="1"/>
          </p:cNvSpPr>
          <p:nvPr>
            <p:ph type="title"/>
          </p:nvPr>
        </p:nvSpPr>
        <p:spPr>
          <a:xfrm>
            <a:off x="226207" y="596851"/>
            <a:ext cx="8520600" cy="572700"/>
          </a:xfrm>
          <a:prstGeom prst="rect">
            <a:avLst/>
          </a:prstGeom>
        </p:spPr>
        <p:txBody>
          <a:bodyPr lIns="91425" tIns="91425" rIns="91425" bIns="91425" anchor="b" anchorCtr="0">
            <a:noAutofit/>
          </a:bodyPr>
          <a:lstStyle/>
          <a:p>
            <a:pPr lvl="0">
              <a:spcBef>
                <a:spcPts val="0"/>
              </a:spcBef>
              <a:buNone/>
            </a:pPr>
            <a:r>
              <a:rPr lang="fr" b="1" dirty="0">
                <a:solidFill>
                  <a:schemeClr val="accent2">
                    <a:lumMod val="75000"/>
                  </a:schemeClr>
                </a:solidFill>
              </a:rPr>
              <a:t>Recommandation Sociale : </a:t>
            </a:r>
            <a:r>
              <a:rPr lang="fr" sz="2400" b="1" dirty="0">
                <a:solidFill>
                  <a:schemeClr val="accent2">
                    <a:lumMod val="75000"/>
                  </a:schemeClr>
                </a:solidFill>
              </a:rPr>
              <a:t>Collaborative Filtering (5/18)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Shape 314"/>
          <p:cNvSpPr txBox="1">
            <a:spLocks noGrp="1"/>
          </p:cNvSpPr>
          <p:nvPr>
            <p:ph type="body" idx="1"/>
          </p:nvPr>
        </p:nvSpPr>
        <p:spPr>
          <a:xfrm>
            <a:off x="159300" y="1157875"/>
            <a:ext cx="8967600" cy="3334800"/>
          </a:xfrm>
          <a:prstGeom prst="rect">
            <a:avLst/>
          </a:prstGeom>
        </p:spPr>
        <p:txBody>
          <a:bodyPr lIns="91425" tIns="91425" rIns="91425" bIns="91425" anchor="t" anchorCtr="0">
            <a:noAutofit/>
          </a:bodyPr>
          <a:lstStyle/>
          <a:p>
            <a:pPr marL="457200" lvl="0" indent="-330200" rtl="0">
              <a:lnSpc>
                <a:spcPct val="150000"/>
              </a:lnSpc>
              <a:spcBef>
                <a:spcPts val="0"/>
              </a:spcBef>
              <a:buClr>
                <a:srgbClr val="980000"/>
              </a:buClr>
              <a:buSzPct val="100000"/>
              <a:buChar char="❖"/>
            </a:pPr>
            <a:r>
              <a:rPr lang="fr" sz="1600" b="1" dirty="0">
                <a:solidFill>
                  <a:srgbClr val="980000"/>
                </a:solidFill>
              </a:rPr>
              <a:t>Memory-Based : </a:t>
            </a:r>
          </a:p>
          <a:p>
            <a:pPr marL="914400" lvl="0" indent="-330200" rtl="0">
              <a:lnSpc>
                <a:spcPct val="150000"/>
              </a:lnSpc>
              <a:spcBef>
                <a:spcPts val="0"/>
              </a:spcBef>
              <a:buClr>
                <a:srgbClr val="000000"/>
              </a:buClr>
              <a:buSzPct val="88888"/>
              <a:buChar char="➔"/>
            </a:pPr>
            <a:r>
              <a:rPr lang="fr" dirty="0">
                <a:solidFill>
                  <a:srgbClr val="000000"/>
                </a:solidFill>
              </a:rPr>
              <a:t>Utilisation des deux métriques :</a:t>
            </a:r>
          </a:p>
          <a:p>
            <a:pPr marL="1371600" lvl="1" indent="-228600" rtl="0">
              <a:lnSpc>
                <a:spcPct val="150000"/>
              </a:lnSpc>
              <a:spcBef>
                <a:spcPts val="0"/>
              </a:spcBef>
              <a:buClr>
                <a:srgbClr val="000000"/>
              </a:buClr>
              <a:buChar char="◆"/>
            </a:pPr>
            <a:r>
              <a:rPr lang="fr" b="1" dirty="0">
                <a:solidFill>
                  <a:srgbClr val="000000"/>
                </a:solidFill>
              </a:rPr>
              <a:t>Similarité Cosinus (cosine similarity) : </a:t>
            </a:r>
            <a:r>
              <a:rPr lang="fr" dirty="0">
                <a:solidFill>
                  <a:srgbClr val="000000"/>
                </a:solidFill>
              </a:rPr>
              <a:t>calculer la similarité entre deux vecteurs en déterminant le cosinus de l'angle entre eux</a:t>
            </a:r>
          </a:p>
          <a:p>
            <a:pPr marL="457200" lvl="0" indent="0" rtl="0">
              <a:lnSpc>
                <a:spcPct val="150000"/>
              </a:lnSpc>
              <a:spcBef>
                <a:spcPts val="0"/>
              </a:spcBef>
              <a:buNone/>
            </a:pPr>
            <a:endParaRPr lang="fr-FR" dirty="0">
              <a:solidFill>
                <a:srgbClr val="000000"/>
              </a:solidFill>
            </a:endParaRPr>
          </a:p>
          <a:p>
            <a:pPr marL="457200" lvl="0" indent="0" rtl="0">
              <a:lnSpc>
                <a:spcPct val="150000"/>
              </a:lnSpc>
              <a:spcBef>
                <a:spcPts val="0"/>
              </a:spcBef>
              <a:buNone/>
            </a:pPr>
            <a:endParaRPr dirty="0">
              <a:solidFill>
                <a:srgbClr val="000000"/>
              </a:solidFill>
            </a:endParaRPr>
          </a:p>
          <a:p>
            <a:pPr marL="1371600" lvl="1" indent="-228600" rtl="0">
              <a:lnSpc>
                <a:spcPct val="150000"/>
              </a:lnSpc>
              <a:spcBef>
                <a:spcPts val="0"/>
              </a:spcBef>
              <a:buClr>
                <a:srgbClr val="000000"/>
              </a:buClr>
              <a:buChar char="◆"/>
            </a:pPr>
            <a:r>
              <a:rPr lang="fr" b="1" dirty="0">
                <a:solidFill>
                  <a:srgbClr val="000000"/>
                </a:solidFill>
              </a:rPr>
              <a:t>Distance Cityblock : </a:t>
            </a:r>
          </a:p>
          <a:p>
            <a:pPr marL="457200" lvl="0" indent="0" rtl="0">
              <a:lnSpc>
                <a:spcPct val="150000"/>
              </a:lnSpc>
              <a:spcBef>
                <a:spcPts val="0"/>
              </a:spcBef>
              <a:buNone/>
            </a:pPr>
            <a:endParaRPr dirty="0">
              <a:solidFill>
                <a:srgbClr val="000000"/>
              </a:solidFill>
            </a:endParaRPr>
          </a:p>
          <a:p>
            <a:pPr lvl="0" rtl="0">
              <a:lnSpc>
                <a:spcPct val="150000"/>
              </a:lnSpc>
              <a:spcBef>
                <a:spcPts val="0"/>
              </a:spcBef>
              <a:buNone/>
            </a:pPr>
            <a:endParaRPr dirty="0">
              <a:solidFill>
                <a:srgbClr val="000000"/>
              </a:solidFill>
            </a:endParaRPr>
          </a:p>
        </p:txBody>
      </p:sp>
      <p:sp>
        <p:nvSpPr>
          <p:cNvPr id="317" name="Shape 317"/>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12</a:t>
            </a:fld>
            <a:endParaRPr lang="fr">
              <a:solidFill>
                <a:schemeClr val="dk1"/>
              </a:solidFill>
              <a:latin typeface="Economica"/>
              <a:ea typeface="Economica"/>
              <a:cs typeface="Economica"/>
              <a:sym typeface="Economica"/>
            </a:endParaRPr>
          </a:p>
        </p:txBody>
      </p:sp>
      <p:pic>
        <p:nvPicPr>
          <p:cNvPr id="315" name="Shape 315"/>
          <p:cNvPicPr preferRelativeResize="0"/>
          <p:nvPr/>
        </p:nvPicPr>
        <p:blipFill>
          <a:blip r:embed="rId3">
            <a:alphaModFix/>
          </a:blip>
          <a:stretch>
            <a:fillRect/>
          </a:stretch>
        </p:blipFill>
        <p:spPr>
          <a:xfrm>
            <a:off x="3472958" y="3766108"/>
            <a:ext cx="1170142" cy="726567"/>
          </a:xfrm>
          <a:prstGeom prst="rect">
            <a:avLst/>
          </a:prstGeom>
          <a:noFill/>
          <a:ln>
            <a:noFill/>
          </a:ln>
        </p:spPr>
      </p:pic>
      <p:pic>
        <p:nvPicPr>
          <p:cNvPr id="316" name="Shape 316"/>
          <p:cNvPicPr preferRelativeResize="0"/>
          <p:nvPr/>
        </p:nvPicPr>
        <p:blipFill>
          <a:blip r:embed="rId4">
            <a:alphaModFix/>
          </a:blip>
          <a:stretch>
            <a:fillRect/>
          </a:stretch>
        </p:blipFill>
        <p:spPr>
          <a:xfrm>
            <a:off x="2484000" y="2546275"/>
            <a:ext cx="3147873" cy="726862"/>
          </a:xfrm>
          <a:prstGeom prst="rect">
            <a:avLst/>
          </a:prstGeom>
          <a:noFill/>
          <a:ln>
            <a:noFill/>
          </a:ln>
        </p:spPr>
      </p:pic>
      <p:sp>
        <p:nvSpPr>
          <p:cNvPr id="9" name="Shape 269"/>
          <p:cNvSpPr txBox="1">
            <a:spLocks noGrp="1"/>
          </p:cNvSpPr>
          <p:nvPr>
            <p:ph type="title"/>
          </p:nvPr>
        </p:nvSpPr>
        <p:spPr>
          <a:xfrm>
            <a:off x="226207" y="596851"/>
            <a:ext cx="8520600" cy="572700"/>
          </a:xfrm>
          <a:prstGeom prst="rect">
            <a:avLst/>
          </a:prstGeom>
        </p:spPr>
        <p:txBody>
          <a:bodyPr lIns="91425" tIns="91425" rIns="91425" bIns="91425" anchor="b" anchorCtr="0">
            <a:noAutofit/>
          </a:bodyPr>
          <a:lstStyle/>
          <a:p>
            <a:pPr lvl="0">
              <a:spcBef>
                <a:spcPts val="0"/>
              </a:spcBef>
              <a:buNone/>
            </a:pPr>
            <a:r>
              <a:rPr lang="fr" b="1" dirty="0">
                <a:solidFill>
                  <a:schemeClr val="accent2">
                    <a:lumMod val="75000"/>
                  </a:schemeClr>
                </a:solidFill>
              </a:rPr>
              <a:t>Recommandation Sociale : </a:t>
            </a:r>
            <a:r>
              <a:rPr lang="fr" sz="2400" b="1" dirty="0">
                <a:solidFill>
                  <a:schemeClr val="accent2">
                    <a:lumMod val="75000"/>
                  </a:schemeClr>
                </a:solidFill>
              </a:rPr>
              <a:t>Collaborative Filtering (6/18)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3" name="Shape 323"/>
          <p:cNvSpPr txBox="1">
            <a:spLocks noGrp="1"/>
          </p:cNvSpPr>
          <p:nvPr>
            <p:ph type="body" idx="1"/>
          </p:nvPr>
        </p:nvSpPr>
        <p:spPr>
          <a:xfrm>
            <a:off x="159300" y="1157875"/>
            <a:ext cx="8967600" cy="3334800"/>
          </a:xfrm>
          <a:prstGeom prst="rect">
            <a:avLst/>
          </a:prstGeom>
        </p:spPr>
        <p:txBody>
          <a:bodyPr lIns="91425" tIns="91425" rIns="91425" bIns="91425" anchor="t" anchorCtr="0">
            <a:noAutofit/>
          </a:bodyPr>
          <a:lstStyle/>
          <a:p>
            <a:pPr marL="457200" lvl="0" indent="-330200" rtl="0">
              <a:lnSpc>
                <a:spcPct val="150000"/>
              </a:lnSpc>
              <a:spcBef>
                <a:spcPts val="0"/>
              </a:spcBef>
              <a:buClr>
                <a:srgbClr val="980000"/>
              </a:buClr>
              <a:buSzPct val="100000"/>
              <a:buChar char="❖"/>
            </a:pPr>
            <a:r>
              <a:rPr lang="fr" sz="1600" b="1">
                <a:solidFill>
                  <a:srgbClr val="980000"/>
                </a:solidFill>
              </a:rPr>
              <a:t>Memory-Based : </a:t>
            </a:r>
            <a:r>
              <a:rPr lang="fr" sz="1600" b="1" i="1">
                <a:solidFill>
                  <a:schemeClr val="accent1"/>
                </a:solidFill>
              </a:rPr>
              <a:t>Prédiction </a:t>
            </a:r>
          </a:p>
          <a:p>
            <a:pPr lvl="0" rtl="0">
              <a:lnSpc>
                <a:spcPct val="150000"/>
              </a:lnSpc>
              <a:spcBef>
                <a:spcPts val="0"/>
              </a:spcBef>
              <a:buNone/>
            </a:pPr>
            <a:r>
              <a:rPr lang="fr" sz="1600">
                <a:solidFill>
                  <a:srgbClr val="000000"/>
                </a:solidFill>
              </a:rPr>
              <a:t>Après avoir créer les matrices de similarité: </a:t>
            </a:r>
            <a:r>
              <a:rPr lang="fr" sz="1600" b="1">
                <a:solidFill>
                  <a:srgbClr val="000000"/>
                </a:solidFill>
              </a:rPr>
              <a:t>user_similarity </a:t>
            </a:r>
            <a:r>
              <a:rPr lang="fr" sz="1600">
                <a:solidFill>
                  <a:srgbClr val="000000"/>
                </a:solidFill>
              </a:rPr>
              <a:t>et </a:t>
            </a:r>
            <a:r>
              <a:rPr lang="fr" sz="1600" b="1">
                <a:solidFill>
                  <a:srgbClr val="000000"/>
                </a:solidFill>
              </a:rPr>
              <a:t>item_similarity, </a:t>
            </a:r>
            <a:r>
              <a:rPr lang="fr" sz="1600">
                <a:solidFill>
                  <a:srgbClr val="000000"/>
                </a:solidFill>
              </a:rPr>
              <a:t>on peut faire la </a:t>
            </a:r>
            <a:r>
              <a:rPr lang="fr" sz="1600" b="1">
                <a:solidFill>
                  <a:srgbClr val="000000"/>
                </a:solidFill>
              </a:rPr>
              <a:t>prédiction </a:t>
            </a:r>
            <a:r>
              <a:rPr lang="fr" sz="1600">
                <a:solidFill>
                  <a:srgbClr val="000000"/>
                </a:solidFill>
              </a:rPr>
              <a:t>des ratings dans la matrice User-Item :</a:t>
            </a:r>
          </a:p>
        </p:txBody>
      </p:sp>
      <p:sp>
        <p:nvSpPr>
          <p:cNvPr id="328" name="Shape 328"/>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13</a:t>
            </a:fld>
            <a:endParaRPr lang="fr">
              <a:solidFill>
                <a:schemeClr val="dk1"/>
              </a:solidFill>
              <a:latin typeface="Economica"/>
              <a:ea typeface="Economica"/>
              <a:cs typeface="Economica"/>
              <a:sym typeface="Economica"/>
            </a:endParaRPr>
          </a:p>
        </p:txBody>
      </p:sp>
      <p:pic>
        <p:nvPicPr>
          <p:cNvPr id="324" name="Shape 324"/>
          <p:cNvPicPr preferRelativeResize="0"/>
          <p:nvPr/>
        </p:nvPicPr>
        <p:blipFill>
          <a:blip r:embed="rId3">
            <a:alphaModFix/>
          </a:blip>
          <a:stretch>
            <a:fillRect/>
          </a:stretch>
        </p:blipFill>
        <p:spPr>
          <a:xfrm>
            <a:off x="248925" y="3314362"/>
            <a:ext cx="3105150" cy="771525"/>
          </a:xfrm>
          <a:prstGeom prst="rect">
            <a:avLst/>
          </a:prstGeom>
          <a:noFill/>
          <a:ln>
            <a:noFill/>
          </a:ln>
        </p:spPr>
      </p:pic>
      <p:pic>
        <p:nvPicPr>
          <p:cNvPr id="325" name="Shape 325"/>
          <p:cNvPicPr preferRelativeResize="0"/>
          <p:nvPr/>
        </p:nvPicPr>
        <p:blipFill>
          <a:blip r:embed="rId4">
            <a:alphaModFix/>
          </a:blip>
          <a:stretch>
            <a:fillRect/>
          </a:stretch>
        </p:blipFill>
        <p:spPr>
          <a:xfrm>
            <a:off x="5640387" y="3257212"/>
            <a:ext cx="2085975" cy="733425"/>
          </a:xfrm>
          <a:prstGeom prst="rect">
            <a:avLst/>
          </a:prstGeom>
          <a:noFill/>
          <a:ln>
            <a:noFill/>
          </a:ln>
        </p:spPr>
      </p:pic>
      <p:sp>
        <p:nvSpPr>
          <p:cNvPr id="326" name="Shape 326"/>
          <p:cNvSpPr txBox="1"/>
          <p:nvPr/>
        </p:nvSpPr>
        <p:spPr>
          <a:xfrm>
            <a:off x="950400" y="4162100"/>
            <a:ext cx="1494900" cy="391200"/>
          </a:xfrm>
          <a:prstGeom prst="rect">
            <a:avLst/>
          </a:prstGeom>
          <a:noFill/>
          <a:ln>
            <a:noFill/>
          </a:ln>
        </p:spPr>
        <p:txBody>
          <a:bodyPr lIns="91425" tIns="91425" rIns="91425" bIns="91425" anchor="t" anchorCtr="0">
            <a:noAutofit/>
          </a:bodyPr>
          <a:lstStyle/>
          <a:p>
            <a:pPr lvl="0" rtl="0">
              <a:lnSpc>
                <a:spcPct val="150000"/>
              </a:lnSpc>
              <a:spcBef>
                <a:spcPts val="0"/>
              </a:spcBef>
              <a:spcAft>
                <a:spcPts val="1600"/>
              </a:spcAft>
              <a:buNone/>
            </a:pPr>
            <a:r>
              <a:rPr lang="fr" sz="1200" b="1">
                <a:solidFill>
                  <a:schemeClr val="dk2"/>
                </a:solidFill>
                <a:latin typeface="Playfair Display"/>
                <a:ea typeface="Playfair Display"/>
                <a:cs typeface="Playfair Display"/>
                <a:sym typeface="Playfair Display"/>
              </a:rPr>
              <a:t>Filtrage User-Item</a:t>
            </a:r>
          </a:p>
        </p:txBody>
      </p:sp>
      <p:sp>
        <p:nvSpPr>
          <p:cNvPr id="327" name="Shape 327"/>
          <p:cNvSpPr txBox="1"/>
          <p:nvPr/>
        </p:nvSpPr>
        <p:spPr>
          <a:xfrm>
            <a:off x="6012137" y="4066850"/>
            <a:ext cx="1494900" cy="391200"/>
          </a:xfrm>
          <a:prstGeom prst="rect">
            <a:avLst/>
          </a:prstGeom>
          <a:noFill/>
          <a:ln>
            <a:noFill/>
          </a:ln>
        </p:spPr>
        <p:txBody>
          <a:bodyPr lIns="91425" tIns="91425" rIns="91425" bIns="91425" anchor="t" anchorCtr="0">
            <a:noAutofit/>
          </a:bodyPr>
          <a:lstStyle/>
          <a:p>
            <a:pPr lvl="0" rtl="0">
              <a:lnSpc>
                <a:spcPct val="150000"/>
              </a:lnSpc>
              <a:spcBef>
                <a:spcPts val="0"/>
              </a:spcBef>
              <a:spcAft>
                <a:spcPts val="1600"/>
              </a:spcAft>
              <a:buNone/>
            </a:pPr>
            <a:r>
              <a:rPr lang="fr" sz="1200" b="1">
                <a:solidFill>
                  <a:schemeClr val="dk2"/>
                </a:solidFill>
                <a:latin typeface="Playfair Display"/>
                <a:ea typeface="Playfair Display"/>
                <a:cs typeface="Playfair Display"/>
                <a:sym typeface="Playfair Display"/>
              </a:rPr>
              <a:t>Filtrage Item-Item</a:t>
            </a:r>
          </a:p>
        </p:txBody>
      </p:sp>
      <p:sp>
        <p:nvSpPr>
          <p:cNvPr id="11" name="Shape 269"/>
          <p:cNvSpPr txBox="1">
            <a:spLocks noGrp="1"/>
          </p:cNvSpPr>
          <p:nvPr>
            <p:ph type="title"/>
          </p:nvPr>
        </p:nvSpPr>
        <p:spPr>
          <a:xfrm>
            <a:off x="226207" y="596851"/>
            <a:ext cx="8520600" cy="572700"/>
          </a:xfrm>
          <a:prstGeom prst="rect">
            <a:avLst/>
          </a:prstGeom>
        </p:spPr>
        <p:txBody>
          <a:bodyPr lIns="91425" tIns="91425" rIns="91425" bIns="91425" anchor="b" anchorCtr="0">
            <a:noAutofit/>
          </a:bodyPr>
          <a:lstStyle/>
          <a:p>
            <a:pPr lvl="0">
              <a:spcBef>
                <a:spcPts val="0"/>
              </a:spcBef>
              <a:buNone/>
            </a:pPr>
            <a:r>
              <a:rPr lang="fr" b="1" dirty="0">
                <a:solidFill>
                  <a:schemeClr val="accent2">
                    <a:lumMod val="75000"/>
                  </a:schemeClr>
                </a:solidFill>
              </a:rPr>
              <a:t>Recommandation Sociale : </a:t>
            </a:r>
            <a:r>
              <a:rPr lang="fr" sz="2400" b="1" dirty="0">
                <a:solidFill>
                  <a:schemeClr val="accent2">
                    <a:lumMod val="75000"/>
                  </a:schemeClr>
                </a:solidFill>
              </a:rPr>
              <a:t>Collaborative Filtering (7/18)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4" name="Shape 334"/>
          <p:cNvSpPr txBox="1">
            <a:spLocks noGrp="1"/>
          </p:cNvSpPr>
          <p:nvPr>
            <p:ph type="body" idx="1"/>
          </p:nvPr>
        </p:nvSpPr>
        <p:spPr>
          <a:xfrm>
            <a:off x="311700" y="1147225"/>
            <a:ext cx="8302200" cy="3334800"/>
          </a:xfrm>
          <a:prstGeom prst="rect">
            <a:avLst/>
          </a:prstGeom>
        </p:spPr>
        <p:txBody>
          <a:bodyPr lIns="91425" tIns="91425" rIns="91425" bIns="91425" anchor="t" anchorCtr="0">
            <a:noAutofit/>
          </a:bodyPr>
          <a:lstStyle/>
          <a:p>
            <a:pPr marL="457200" lvl="0" indent="-330200" rtl="0">
              <a:lnSpc>
                <a:spcPct val="150000"/>
              </a:lnSpc>
              <a:spcBef>
                <a:spcPts val="0"/>
              </a:spcBef>
              <a:buClr>
                <a:srgbClr val="980000"/>
              </a:buClr>
              <a:buSzPct val="100000"/>
              <a:buChar char="❖"/>
            </a:pPr>
            <a:r>
              <a:rPr lang="fr" sz="1600" b="1">
                <a:solidFill>
                  <a:srgbClr val="980000"/>
                </a:solidFill>
              </a:rPr>
              <a:t>Memory-Based :</a:t>
            </a:r>
            <a:r>
              <a:rPr lang="fr" sz="1600" b="1" i="1">
                <a:solidFill>
                  <a:srgbClr val="980000"/>
                </a:solidFill>
              </a:rPr>
              <a:t> </a:t>
            </a:r>
            <a:r>
              <a:rPr lang="fr" sz="1600" b="1" i="1">
                <a:solidFill>
                  <a:schemeClr val="accent1"/>
                </a:solidFill>
              </a:rPr>
              <a:t>Evaluation</a:t>
            </a:r>
            <a:r>
              <a:rPr lang="fr" sz="1600" b="1">
                <a:solidFill>
                  <a:schemeClr val="accent1"/>
                </a:solidFill>
              </a:rPr>
              <a:t> </a:t>
            </a:r>
          </a:p>
        </p:txBody>
      </p:sp>
      <p:sp>
        <p:nvSpPr>
          <p:cNvPr id="338" name="Shape 338"/>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14</a:t>
            </a:fld>
            <a:endParaRPr lang="fr">
              <a:solidFill>
                <a:schemeClr val="dk1"/>
              </a:solidFill>
              <a:latin typeface="Economica"/>
              <a:ea typeface="Economica"/>
              <a:cs typeface="Economica"/>
              <a:sym typeface="Economica"/>
            </a:endParaRPr>
          </a:p>
        </p:txBody>
      </p:sp>
      <p:pic>
        <p:nvPicPr>
          <p:cNvPr id="335" name="Shape 335"/>
          <p:cNvPicPr preferRelativeResize="0"/>
          <p:nvPr/>
        </p:nvPicPr>
        <p:blipFill>
          <a:blip r:embed="rId3">
            <a:alphaModFix/>
          </a:blip>
          <a:stretch>
            <a:fillRect/>
          </a:stretch>
        </p:blipFill>
        <p:spPr>
          <a:xfrm>
            <a:off x="849675" y="2917978"/>
            <a:ext cx="7657425" cy="938875"/>
          </a:xfrm>
          <a:prstGeom prst="rect">
            <a:avLst/>
          </a:prstGeom>
          <a:noFill/>
          <a:ln>
            <a:noFill/>
          </a:ln>
        </p:spPr>
      </p:pic>
      <p:pic>
        <p:nvPicPr>
          <p:cNvPr id="336" name="Shape 336"/>
          <p:cNvPicPr preferRelativeResize="0"/>
          <p:nvPr/>
        </p:nvPicPr>
        <p:blipFill>
          <a:blip r:embed="rId4">
            <a:alphaModFix/>
          </a:blip>
          <a:stretch>
            <a:fillRect/>
          </a:stretch>
        </p:blipFill>
        <p:spPr>
          <a:xfrm>
            <a:off x="2850174" y="2016099"/>
            <a:ext cx="2581775" cy="642624"/>
          </a:xfrm>
          <a:prstGeom prst="rect">
            <a:avLst/>
          </a:prstGeom>
          <a:noFill/>
          <a:ln>
            <a:noFill/>
          </a:ln>
        </p:spPr>
      </p:pic>
      <p:sp>
        <p:nvSpPr>
          <p:cNvPr id="337" name="Shape 337"/>
          <p:cNvSpPr txBox="1"/>
          <p:nvPr/>
        </p:nvSpPr>
        <p:spPr>
          <a:xfrm>
            <a:off x="903450" y="3954225"/>
            <a:ext cx="7337100" cy="855900"/>
          </a:xfrm>
          <a:prstGeom prst="rect">
            <a:avLst/>
          </a:prstGeom>
          <a:noFill/>
          <a:ln>
            <a:noFill/>
          </a:ln>
        </p:spPr>
        <p:txBody>
          <a:bodyPr lIns="91425" tIns="91425" rIns="91425" bIns="91425" anchor="t" anchorCtr="0">
            <a:noAutofit/>
          </a:bodyPr>
          <a:lstStyle/>
          <a:p>
            <a:pPr lvl="0">
              <a:spcBef>
                <a:spcPts val="0"/>
              </a:spcBef>
              <a:buNone/>
            </a:pPr>
            <a:r>
              <a:rPr lang="fr" sz="1800" b="1">
                <a:solidFill>
                  <a:srgbClr val="FF0000"/>
                </a:solidFill>
              </a:rPr>
              <a:t>→ User-Item Filtering avec la métrique Cosine est le meilleur modèle</a:t>
            </a:r>
          </a:p>
        </p:txBody>
      </p:sp>
      <p:sp>
        <p:nvSpPr>
          <p:cNvPr id="10" name="Shape 269"/>
          <p:cNvSpPr txBox="1">
            <a:spLocks noGrp="1"/>
          </p:cNvSpPr>
          <p:nvPr>
            <p:ph type="title"/>
          </p:nvPr>
        </p:nvSpPr>
        <p:spPr>
          <a:xfrm>
            <a:off x="226207" y="596851"/>
            <a:ext cx="8520600" cy="572700"/>
          </a:xfrm>
          <a:prstGeom prst="rect">
            <a:avLst/>
          </a:prstGeom>
        </p:spPr>
        <p:txBody>
          <a:bodyPr lIns="91425" tIns="91425" rIns="91425" bIns="91425" anchor="b" anchorCtr="0">
            <a:noAutofit/>
          </a:bodyPr>
          <a:lstStyle/>
          <a:p>
            <a:pPr lvl="0">
              <a:spcBef>
                <a:spcPts val="0"/>
              </a:spcBef>
              <a:buNone/>
            </a:pPr>
            <a:r>
              <a:rPr lang="fr" b="1" dirty="0">
                <a:solidFill>
                  <a:schemeClr val="accent2">
                    <a:lumMod val="75000"/>
                  </a:schemeClr>
                </a:solidFill>
              </a:rPr>
              <a:t>Recommandation Sociale : </a:t>
            </a:r>
            <a:r>
              <a:rPr lang="fr" sz="2400" b="1" dirty="0">
                <a:solidFill>
                  <a:schemeClr val="accent2">
                    <a:lumMod val="75000"/>
                  </a:schemeClr>
                </a:solidFill>
              </a:rPr>
              <a:t>Collaborative Filtering (9/18)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9" name="Shape 349"/>
          <p:cNvSpPr txBox="1">
            <a:spLocks noGrp="1"/>
          </p:cNvSpPr>
          <p:nvPr>
            <p:ph type="body" idx="1"/>
          </p:nvPr>
        </p:nvSpPr>
        <p:spPr>
          <a:xfrm>
            <a:off x="311700" y="1237825"/>
            <a:ext cx="8302200" cy="3334800"/>
          </a:xfrm>
          <a:prstGeom prst="rect">
            <a:avLst/>
          </a:prstGeom>
        </p:spPr>
        <p:txBody>
          <a:bodyPr lIns="91425" tIns="91425" rIns="91425" bIns="91425" anchor="t" anchorCtr="0">
            <a:noAutofit/>
          </a:bodyPr>
          <a:lstStyle/>
          <a:p>
            <a:pPr marL="457200" lvl="0" indent="-330200" rtl="0">
              <a:lnSpc>
                <a:spcPct val="150000"/>
              </a:lnSpc>
              <a:spcBef>
                <a:spcPts val="0"/>
              </a:spcBef>
              <a:buClr>
                <a:srgbClr val="980000"/>
              </a:buClr>
              <a:buSzPct val="100000"/>
              <a:buChar char="❖"/>
            </a:pPr>
            <a:r>
              <a:rPr lang="fr" sz="1600" b="1" dirty="0">
                <a:solidFill>
                  <a:srgbClr val="980000"/>
                </a:solidFill>
              </a:rPr>
              <a:t>Memory-Based :</a:t>
            </a:r>
            <a:r>
              <a:rPr lang="fr" sz="1600" b="1" i="1" dirty="0">
                <a:solidFill>
                  <a:srgbClr val="980000"/>
                </a:solidFill>
              </a:rPr>
              <a:t> </a:t>
            </a:r>
            <a:r>
              <a:rPr lang="fr" sz="1600" b="1" i="1" dirty="0">
                <a:solidFill>
                  <a:schemeClr val="accent1"/>
                </a:solidFill>
              </a:rPr>
              <a:t>Conclusion</a:t>
            </a:r>
          </a:p>
          <a:p>
            <a:pPr lvl="0" rtl="0">
              <a:lnSpc>
                <a:spcPct val="150000"/>
              </a:lnSpc>
              <a:spcBef>
                <a:spcPts val="0"/>
              </a:spcBef>
              <a:buNone/>
            </a:pPr>
            <a:endParaRPr dirty="0">
              <a:solidFill>
                <a:srgbClr val="000000"/>
              </a:solidFill>
            </a:endParaRPr>
          </a:p>
        </p:txBody>
      </p:sp>
      <p:sp>
        <p:nvSpPr>
          <p:cNvPr id="348" name="Shape 348"/>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15</a:t>
            </a:fld>
            <a:endParaRPr lang="fr">
              <a:solidFill>
                <a:schemeClr val="dk1"/>
              </a:solidFill>
              <a:latin typeface="Economica"/>
              <a:ea typeface="Economica"/>
              <a:cs typeface="Economica"/>
              <a:sym typeface="Economica"/>
            </a:endParaRPr>
          </a:p>
        </p:txBody>
      </p:sp>
      <p:pic>
        <p:nvPicPr>
          <p:cNvPr id="344" name="Shape 344"/>
          <p:cNvPicPr preferRelativeResize="0"/>
          <p:nvPr/>
        </p:nvPicPr>
        <p:blipFill rotWithShape="1">
          <a:blip r:embed="rId3">
            <a:alphaModFix/>
          </a:blip>
          <a:srcRect l="8069" r="56142"/>
          <a:stretch/>
        </p:blipFill>
        <p:spPr>
          <a:xfrm>
            <a:off x="1113424" y="1789437"/>
            <a:ext cx="663125" cy="658625"/>
          </a:xfrm>
          <a:prstGeom prst="rect">
            <a:avLst/>
          </a:prstGeom>
          <a:noFill/>
          <a:ln>
            <a:noFill/>
          </a:ln>
        </p:spPr>
      </p:pic>
      <p:pic>
        <p:nvPicPr>
          <p:cNvPr id="345" name="Shape 345"/>
          <p:cNvPicPr preferRelativeResize="0"/>
          <p:nvPr/>
        </p:nvPicPr>
        <p:blipFill rotWithShape="1">
          <a:blip r:embed="rId3">
            <a:alphaModFix/>
          </a:blip>
          <a:srcRect l="56907" r="10104"/>
          <a:stretch/>
        </p:blipFill>
        <p:spPr>
          <a:xfrm>
            <a:off x="1113423" y="3162108"/>
            <a:ext cx="663125" cy="714541"/>
          </a:xfrm>
          <a:prstGeom prst="rect">
            <a:avLst/>
          </a:prstGeom>
          <a:noFill/>
          <a:ln>
            <a:noFill/>
          </a:ln>
        </p:spPr>
      </p:pic>
      <p:sp>
        <p:nvSpPr>
          <p:cNvPr id="346" name="Shape 346"/>
          <p:cNvSpPr txBox="1"/>
          <p:nvPr/>
        </p:nvSpPr>
        <p:spPr>
          <a:xfrm>
            <a:off x="1776550" y="2042687"/>
            <a:ext cx="6679800" cy="405300"/>
          </a:xfrm>
          <a:prstGeom prst="rect">
            <a:avLst/>
          </a:prstGeom>
          <a:noFill/>
          <a:ln>
            <a:noFill/>
          </a:ln>
        </p:spPr>
        <p:txBody>
          <a:bodyPr lIns="91425" tIns="91425" rIns="91425" bIns="91425" anchor="t" anchorCtr="0">
            <a:noAutofit/>
          </a:bodyPr>
          <a:lstStyle/>
          <a:p>
            <a:pPr lvl="0" rtl="0">
              <a:spcBef>
                <a:spcPts val="0"/>
              </a:spcBef>
              <a:buNone/>
            </a:pPr>
            <a:r>
              <a:rPr lang="fr" sz="1800">
                <a:solidFill>
                  <a:srgbClr val="616161"/>
                </a:solidFill>
                <a:latin typeface="Lato"/>
                <a:ea typeface="Lato"/>
                <a:cs typeface="Lato"/>
                <a:sym typeface="Lato"/>
              </a:rPr>
              <a:t>Facile à implémenter, génère de bon résultats</a:t>
            </a:r>
          </a:p>
        </p:txBody>
      </p:sp>
      <p:sp>
        <p:nvSpPr>
          <p:cNvPr id="347" name="Shape 347"/>
          <p:cNvSpPr txBox="1"/>
          <p:nvPr/>
        </p:nvSpPr>
        <p:spPr>
          <a:xfrm>
            <a:off x="1792525" y="3090275"/>
            <a:ext cx="7228500" cy="405300"/>
          </a:xfrm>
          <a:prstGeom prst="rect">
            <a:avLst/>
          </a:prstGeom>
          <a:noFill/>
          <a:ln>
            <a:noFill/>
          </a:ln>
        </p:spPr>
        <p:txBody>
          <a:bodyPr lIns="91425" tIns="91425" rIns="91425" bIns="91425" anchor="t" anchorCtr="0">
            <a:noAutofit/>
          </a:bodyPr>
          <a:lstStyle/>
          <a:p>
            <a:pPr lvl="0" rtl="0">
              <a:spcBef>
                <a:spcPts val="0"/>
              </a:spcBef>
              <a:buNone/>
            </a:pPr>
            <a:r>
              <a:rPr lang="fr" sz="1800">
                <a:solidFill>
                  <a:srgbClr val="616161"/>
                </a:solidFill>
                <a:latin typeface="Lato"/>
                <a:ea typeface="Lato"/>
                <a:cs typeface="Lato"/>
                <a:sym typeface="Lato"/>
              </a:rPr>
              <a:t>Ne résout pas les problèmes de cold start, sparsity, et scalability.</a:t>
            </a:r>
          </a:p>
          <a:p>
            <a:pPr lvl="0" rtl="0">
              <a:spcBef>
                <a:spcPts val="0"/>
              </a:spcBef>
              <a:buNone/>
            </a:pPr>
            <a:r>
              <a:rPr lang="fr" sz="1800">
                <a:solidFill>
                  <a:srgbClr val="616161"/>
                </a:solidFill>
                <a:latin typeface="Lato"/>
                <a:ea typeface="Lato"/>
                <a:cs typeface="Lato"/>
                <a:sym typeface="Lato"/>
              </a:rPr>
              <a:t>Coûteuse en mémoire et temps d'exécution.</a:t>
            </a:r>
          </a:p>
        </p:txBody>
      </p:sp>
      <p:sp>
        <p:nvSpPr>
          <p:cNvPr id="11" name="Shape 269"/>
          <p:cNvSpPr txBox="1">
            <a:spLocks noGrp="1"/>
          </p:cNvSpPr>
          <p:nvPr>
            <p:ph type="title"/>
          </p:nvPr>
        </p:nvSpPr>
        <p:spPr>
          <a:xfrm>
            <a:off x="226207" y="596851"/>
            <a:ext cx="8520600" cy="572700"/>
          </a:xfrm>
          <a:prstGeom prst="rect">
            <a:avLst/>
          </a:prstGeom>
        </p:spPr>
        <p:txBody>
          <a:bodyPr lIns="91425" tIns="91425" rIns="91425" bIns="91425" anchor="b" anchorCtr="0">
            <a:noAutofit/>
          </a:bodyPr>
          <a:lstStyle/>
          <a:p>
            <a:pPr lvl="0">
              <a:spcBef>
                <a:spcPts val="0"/>
              </a:spcBef>
              <a:buNone/>
            </a:pPr>
            <a:r>
              <a:rPr lang="fr" b="1" dirty="0">
                <a:solidFill>
                  <a:schemeClr val="accent2">
                    <a:lumMod val="75000"/>
                  </a:schemeClr>
                </a:solidFill>
              </a:rPr>
              <a:t>Recommandation Sociale : </a:t>
            </a:r>
            <a:r>
              <a:rPr lang="fr" sz="2400" b="1" dirty="0">
                <a:solidFill>
                  <a:schemeClr val="accent2">
                    <a:lumMod val="75000"/>
                  </a:schemeClr>
                </a:solidFill>
              </a:rPr>
              <a:t>Collaborative Filtering (10/18)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5" name="Shape 355"/>
          <p:cNvSpPr txBox="1">
            <a:spLocks noGrp="1"/>
          </p:cNvSpPr>
          <p:nvPr>
            <p:ph type="body" idx="1"/>
          </p:nvPr>
        </p:nvSpPr>
        <p:spPr>
          <a:xfrm>
            <a:off x="278250" y="1341411"/>
            <a:ext cx="8587500" cy="4103400"/>
          </a:xfrm>
          <a:prstGeom prst="rect">
            <a:avLst/>
          </a:prstGeom>
        </p:spPr>
        <p:txBody>
          <a:bodyPr lIns="91425" tIns="91425" rIns="91425" bIns="91425" anchor="t" anchorCtr="0">
            <a:noAutofit/>
          </a:bodyPr>
          <a:lstStyle/>
          <a:p>
            <a:pPr marL="457200" lvl="0" indent="-381000" rtl="0">
              <a:lnSpc>
                <a:spcPct val="150000"/>
              </a:lnSpc>
              <a:spcBef>
                <a:spcPts val="0"/>
              </a:spcBef>
              <a:buClr>
                <a:srgbClr val="980000"/>
              </a:buClr>
              <a:buSzPct val="100000"/>
              <a:buChar char="❖"/>
            </a:pPr>
            <a:r>
              <a:rPr lang="fr" sz="1600" b="1" dirty="0">
                <a:solidFill>
                  <a:srgbClr val="980000"/>
                </a:solidFill>
              </a:rPr>
              <a:t>Model-Based :</a:t>
            </a:r>
            <a:r>
              <a:rPr lang="fr" sz="1600" b="1" i="1" dirty="0">
                <a:solidFill>
                  <a:srgbClr val="980000"/>
                </a:solidFill>
              </a:rPr>
              <a:t> </a:t>
            </a:r>
          </a:p>
          <a:p>
            <a:pPr marL="914400" lvl="0" indent="-228600" rtl="0">
              <a:lnSpc>
                <a:spcPct val="100000"/>
              </a:lnSpc>
              <a:spcBef>
                <a:spcPts val="1000"/>
              </a:spcBef>
              <a:spcAft>
                <a:spcPts val="0"/>
              </a:spcAft>
              <a:buClr>
                <a:srgbClr val="ACD433"/>
              </a:buClr>
              <a:buFont typeface="Noto Sans Symbols"/>
              <a:buChar char="➔"/>
            </a:pPr>
            <a:r>
              <a:rPr lang="fr" b="1" dirty="0">
                <a:solidFill>
                  <a:srgbClr val="3F3F3F"/>
                </a:solidFill>
                <a:latin typeface="Questrial"/>
                <a:ea typeface="Questrial"/>
                <a:cs typeface="Questrial"/>
                <a:sym typeface="Questrial"/>
              </a:rPr>
              <a:t>Matrix Factorisation (MF) :</a:t>
            </a:r>
            <a:r>
              <a:rPr lang="fr" dirty="0">
                <a:solidFill>
                  <a:srgbClr val="3F3F3F"/>
                </a:solidFill>
                <a:latin typeface="Questrial"/>
                <a:ea typeface="Questrial"/>
                <a:cs typeface="Questrial"/>
                <a:sym typeface="Questrial"/>
              </a:rPr>
              <a:t> Méthode d'apprentissage non supervisé de décomposition et de réduction de dimensionnalité en utilisant les caractères latents. </a:t>
            </a:r>
          </a:p>
          <a:p>
            <a:pPr lvl="0" rtl="0">
              <a:lnSpc>
                <a:spcPct val="100000"/>
              </a:lnSpc>
              <a:spcBef>
                <a:spcPts val="1000"/>
              </a:spcBef>
              <a:spcAft>
                <a:spcPts val="0"/>
              </a:spcAft>
              <a:buNone/>
            </a:pPr>
            <a:endParaRPr sz="600" dirty="0">
              <a:solidFill>
                <a:srgbClr val="3F3F3F"/>
              </a:solidFill>
              <a:latin typeface="Questrial"/>
              <a:ea typeface="Questrial"/>
              <a:cs typeface="Questrial"/>
              <a:sym typeface="Questrial"/>
            </a:endParaRPr>
          </a:p>
          <a:p>
            <a:pPr marL="914400" lvl="0" indent="-228600" rtl="0">
              <a:lnSpc>
                <a:spcPct val="100000"/>
              </a:lnSpc>
              <a:spcBef>
                <a:spcPts val="1000"/>
              </a:spcBef>
              <a:spcAft>
                <a:spcPts val="0"/>
              </a:spcAft>
              <a:buClr>
                <a:srgbClr val="ACD433"/>
              </a:buClr>
              <a:buFont typeface="Noto Sans Symbols"/>
              <a:buChar char="➔"/>
            </a:pPr>
            <a:r>
              <a:rPr lang="fr" b="1" dirty="0">
                <a:solidFill>
                  <a:srgbClr val="3F3F3F"/>
                </a:solidFill>
                <a:latin typeface="Questrial"/>
                <a:ea typeface="Questrial"/>
                <a:cs typeface="Questrial"/>
                <a:sym typeface="Questrial"/>
              </a:rPr>
              <a:t>But : </a:t>
            </a:r>
            <a:r>
              <a:rPr lang="fr" dirty="0">
                <a:solidFill>
                  <a:srgbClr val="3F3F3F"/>
                </a:solidFill>
                <a:latin typeface="Questrial"/>
                <a:ea typeface="Questrial"/>
                <a:cs typeface="Questrial"/>
                <a:sym typeface="Questrial"/>
              </a:rPr>
              <a:t>Décomposer la matrice de rating user-item en deux matrices exprimé par des variables latentes dont l’une présente les utilisateurs et l’autre présente les items.</a:t>
            </a:r>
          </a:p>
          <a:p>
            <a:pPr lvl="0" rtl="0">
              <a:lnSpc>
                <a:spcPct val="100000"/>
              </a:lnSpc>
              <a:spcBef>
                <a:spcPts val="1000"/>
              </a:spcBef>
              <a:spcAft>
                <a:spcPts val="0"/>
              </a:spcAft>
              <a:buNone/>
            </a:pPr>
            <a:endParaRPr lang="fr-FR" sz="600" b="1" dirty="0">
              <a:solidFill>
                <a:srgbClr val="3F3F3F"/>
              </a:solidFill>
              <a:latin typeface="Questrial"/>
              <a:ea typeface="Questrial"/>
              <a:cs typeface="Questrial"/>
              <a:sym typeface="Questrial"/>
            </a:endParaRPr>
          </a:p>
          <a:p>
            <a:pPr marL="790956" lvl="1" indent="0">
              <a:lnSpc>
                <a:spcPct val="100000"/>
              </a:lnSpc>
              <a:spcBef>
                <a:spcPts val="1000"/>
              </a:spcBef>
              <a:spcAft>
                <a:spcPts val="0"/>
              </a:spcAft>
              <a:buClr>
                <a:srgbClr val="ACD433"/>
              </a:buClr>
              <a:buSzPct val="100000"/>
              <a:buNone/>
            </a:pPr>
            <a:r>
              <a:rPr lang="fr" b="1" dirty="0">
                <a:solidFill>
                  <a:srgbClr val="3F3F3F"/>
                </a:solidFill>
                <a:latin typeface="Questrial"/>
                <a:ea typeface="Questrial"/>
                <a:cs typeface="Questrial"/>
                <a:sym typeface="Questrial"/>
              </a:rPr>
              <a:t>Méthodes :</a:t>
            </a:r>
          </a:p>
          <a:p>
            <a:pPr marL="1371600" lvl="1" indent="-228600" rtl="0">
              <a:spcBef>
                <a:spcPts val="0"/>
              </a:spcBef>
              <a:spcAft>
                <a:spcPts val="0"/>
              </a:spcAft>
              <a:buClr>
                <a:srgbClr val="3F3F3F"/>
              </a:buClr>
              <a:buFont typeface="Questrial"/>
              <a:buChar char="◆"/>
            </a:pPr>
            <a:r>
              <a:rPr lang="fr" b="1" dirty="0">
                <a:solidFill>
                  <a:srgbClr val="616161"/>
                </a:solidFill>
                <a:latin typeface="Lato"/>
                <a:ea typeface="Lato"/>
                <a:cs typeface="Lato"/>
                <a:sym typeface="Lato"/>
              </a:rPr>
              <a:t>SVD Singular Vector Decomposition</a:t>
            </a:r>
          </a:p>
          <a:p>
            <a:pPr marL="1371600" lvl="1" indent="-228600" rtl="0">
              <a:spcBef>
                <a:spcPts val="0"/>
              </a:spcBef>
              <a:spcAft>
                <a:spcPts val="0"/>
              </a:spcAft>
              <a:buClr>
                <a:srgbClr val="3F3F3F"/>
              </a:buClr>
              <a:buFont typeface="Questrial"/>
              <a:buChar char="◆"/>
            </a:pPr>
            <a:r>
              <a:rPr lang="fr" b="1" dirty="0">
                <a:solidFill>
                  <a:srgbClr val="616161"/>
                </a:solidFill>
                <a:latin typeface="Lato"/>
                <a:ea typeface="Lato"/>
                <a:cs typeface="Lato"/>
                <a:sym typeface="Lato"/>
              </a:rPr>
              <a:t>ALS Alternating Least Square</a:t>
            </a:r>
          </a:p>
          <a:p>
            <a:pPr marL="1371600" lvl="1" indent="-228600" rtl="0">
              <a:spcBef>
                <a:spcPts val="0"/>
              </a:spcBef>
              <a:spcAft>
                <a:spcPts val="0"/>
              </a:spcAft>
              <a:buClr>
                <a:srgbClr val="3F3F3F"/>
              </a:buClr>
              <a:buFont typeface="Questrial"/>
              <a:buChar char="◆"/>
            </a:pPr>
            <a:r>
              <a:rPr lang="fr" b="1" dirty="0">
                <a:solidFill>
                  <a:srgbClr val="616161"/>
                </a:solidFill>
                <a:latin typeface="Lato"/>
                <a:ea typeface="Lato"/>
                <a:cs typeface="Lato"/>
                <a:sym typeface="Lato"/>
              </a:rPr>
              <a:t>SGD Stochastic Gradient Descent</a:t>
            </a:r>
          </a:p>
          <a:p>
            <a:pPr marL="457200" lvl="0" indent="0" rtl="0">
              <a:lnSpc>
                <a:spcPct val="100000"/>
              </a:lnSpc>
              <a:spcBef>
                <a:spcPts val="1000"/>
              </a:spcBef>
              <a:spcAft>
                <a:spcPts val="0"/>
              </a:spcAft>
              <a:buNone/>
            </a:pPr>
            <a:endParaRPr b="1" dirty="0">
              <a:solidFill>
                <a:srgbClr val="3F3F3F"/>
              </a:solidFill>
              <a:latin typeface="Questrial"/>
              <a:ea typeface="Questrial"/>
              <a:cs typeface="Questrial"/>
              <a:sym typeface="Questrial"/>
            </a:endParaRPr>
          </a:p>
          <a:p>
            <a:pPr marR="0" lvl="0" algn="l" rtl="0">
              <a:lnSpc>
                <a:spcPct val="100000"/>
              </a:lnSpc>
              <a:spcBef>
                <a:spcPts val="1000"/>
              </a:spcBef>
              <a:spcAft>
                <a:spcPts val="0"/>
              </a:spcAft>
              <a:buNone/>
            </a:pPr>
            <a:endParaRPr b="1" dirty="0">
              <a:solidFill>
                <a:srgbClr val="980000"/>
              </a:solidFill>
              <a:latin typeface="Questrial"/>
              <a:ea typeface="Questrial"/>
              <a:cs typeface="Questrial"/>
              <a:sym typeface="Questrial"/>
            </a:endParaRPr>
          </a:p>
          <a:p>
            <a:pPr marR="0" lvl="0" algn="l" rtl="0">
              <a:lnSpc>
                <a:spcPct val="100000"/>
              </a:lnSpc>
              <a:spcBef>
                <a:spcPts val="1000"/>
              </a:spcBef>
              <a:spcAft>
                <a:spcPts val="0"/>
              </a:spcAft>
              <a:buNone/>
            </a:pPr>
            <a:endParaRPr b="1" dirty="0">
              <a:solidFill>
                <a:srgbClr val="980000"/>
              </a:solidFill>
              <a:latin typeface="Questrial"/>
              <a:ea typeface="Questrial"/>
              <a:cs typeface="Questrial"/>
              <a:sym typeface="Questrial"/>
            </a:endParaRPr>
          </a:p>
        </p:txBody>
      </p:sp>
      <p:sp>
        <p:nvSpPr>
          <p:cNvPr id="356" name="Shape 356"/>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16</a:t>
            </a:fld>
            <a:endParaRPr lang="fr">
              <a:solidFill>
                <a:schemeClr val="dk1"/>
              </a:solidFill>
              <a:latin typeface="Economica"/>
              <a:ea typeface="Economica"/>
              <a:cs typeface="Economica"/>
              <a:sym typeface="Economica"/>
            </a:endParaRPr>
          </a:p>
        </p:txBody>
      </p:sp>
      <p:sp>
        <p:nvSpPr>
          <p:cNvPr id="9" name="Shape 269"/>
          <p:cNvSpPr txBox="1">
            <a:spLocks noGrp="1"/>
          </p:cNvSpPr>
          <p:nvPr>
            <p:ph type="title"/>
          </p:nvPr>
        </p:nvSpPr>
        <p:spPr>
          <a:xfrm>
            <a:off x="226207" y="596851"/>
            <a:ext cx="8520600" cy="572700"/>
          </a:xfrm>
          <a:prstGeom prst="rect">
            <a:avLst/>
          </a:prstGeom>
        </p:spPr>
        <p:txBody>
          <a:bodyPr lIns="91425" tIns="91425" rIns="91425" bIns="91425" anchor="b" anchorCtr="0">
            <a:noAutofit/>
          </a:bodyPr>
          <a:lstStyle/>
          <a:p>
            <a:pPr lvl="0">
              <a:spcBef>
                <a:spcPts val="0"/>
              </a:spcBef>
              <a:buNone/>
            </a:pPr>
            <a:r>
              <a:rPr lang="fr" b="1" dirty="0">
                <a:solidFill>
                  <a:schemeClr val="accent2">
                    <a:lumMod val="75000"/>
                  </a:schemeClr>
                </a:solidFill>
              </a:rPr>
              <a:t>Recommandation Sociale : </a:t>
            </a:r>
            <a:r>
              <a:rPr lang="fr" sz="2400" b="1" dirty="0">
                <a:solidFill>
                  <a:schemeClr val="accent2">
                    <a:lumMod val="75000"/>
                  </a:schemeClr>
                </a:solidFill>
              </a:rPr>
              <a:t>Collaborative Filtering (1/)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2" name="Shape 362"/>
          <p:cNvSpPr txBox="1">
            <a:spLocks noGrp="1"/>
          </p:cNvSpPr>
          <p:nvPr>
            <p:ph type="body" idx="1"/>
          </p:nvPr>
        </p:nvSpPr>
        <p:spPr>
          <a:xfrm>
            <a:off x="278250" y="1308362"/>
            <a:ext cx="8587500" cy="2071200"/>
          </a:xfrm>
          <a:prstGeom prst="rect">
            <a:avLst/>
          </a:prstGeom>
        </p:spPr>
        <p:txBody>
          <a:bodyPr lIns="91425" tIns="91425" rIns="91425" bIns="91425" anchor="t" anchorCtr="0">
            <a:noAutofit/>
          </a:bodyPr>
          <a:lstStyle/>
          <a:p>
            <a:pPr marL="457200" lvl="0" indent="-381000" rtl="0">
              <a:lnSpc>
                <a:spcPct val="150000"/>
              </a:lnSpc>
              <a:spcBef>
                <a:spcPts val="0"/>
              </a:spcBef>
              <a:buClr>
                <a:srgbClr val="980000"/>
              </a:buClr>
              <a:buSzPct val="100000"/>
              <a:buChar char="❖"/>
            </a:pPr>
            <a:r>
              <a:rPr lang="fr" sz="1600" b="1" dirty="0">
                <a:solidFill>
                  <a:srgbClr val="980000"/>
                </a:solidFill>
              </a:rPr>
              <a:t>Model-Based :</a:t>
            </a:r>
            <a:r>
              <a:rPr lang="fr" sz="1600" b="1" i="1" dirty="0">
                <a:solidFill>
                  <a:srgbClr val="980000"/>
                </a:solidFill>
              </a:rPr>
              <a:t> </a:t>
            </a:r>
          </a:p>
          <a:p>
            <a:pPr marL="914400" lvl="0" indent="-228600" rtl="0">
              <a:lnSpc>
                <a:spcPct val="100000"/>
              </a:lnSpc>
              <a:spcBef>
                <a:spcPts val="1000"/>
              </a:spcBef>
              <a:spcAft>
                <a:spcPts val="0"/>
              </a:spcAft>
              <a:buClr>
                <a:schemeClr val="accent2"/>
              </a:buClr>
              <a:buFont typeface="Noto Sans Symbols"/>
              <a:buChar char="❖"/>
            </a:pPr>
            <a:r>
              <a:rPr lang="fr" b="1" dirty="0">
                <a:solidFill>
                  <a:schemeClr val="accent2"/>
                </a:solidFill>
                <a:latin typeface="Questrial"/>
                <a:ea typeface="Questrial"/>
                <a:cs typeface="Questrial"/>
                <a:sym typeface="Questrial"/>
              </a:rPr>
              <a:t>SVD Singular Vector Decomposition :</a:t>
            </a:r>
          </a:p>
          <a:p>
            <a:pPr marL="457200" lvl="0" indent="457200" rtl="0">
              <a:lnSpc>
                <a:spcPct val="100000"/>
              </a:lnSpc>
              <a:spcBef>
                <a:spcPts val="1000"/>
              </a:spcBef>
              <a:spcAft>
                <a:spcPts val="0"/>
              </a:spcAft>
              <a:buNone/>
            </a:pPr>
            <a:r>
              <a:rPr lang="fr" dirty="0">
                <a:solidFill>
                  <a:srgbClr val="3F3F3F"/>
                </a:solidFill>
                <a:latin typeface="Questrial"/>
                <a:ea typeface="Questrial"/>
                <a:cs typeface="Questrial"/>
                <a:sym typeface="Questrial"/>
              </a:rPr>
              <a:t> </a:t>
            </a:r>
            <a:r>
              <a:rPr lang="fr" b="1" dirty="0">
                <a:solidFill>
                  <a:srgbClr val="3F3F3F"/>
                </a:solidFill>
                <a:latin typeface="Questrial"/>
                <a:ea typeface="Questrial"/>
                <a:cs typeface="Questrial"/>
                <a:sym typeface="Questrial"/>
              </a:rPr>
              <a:t>X=U x S x V.T</a:t>
            </a:r>
            <a:r>
              <a:rPr lang="fr" dirty="0">
                <a:solidFill>
                  <a:srgbClr val="3F3F3F"/>
                </a:solidFill>
                <a:latin typeface="Questrial"/>
                <a:ea typeface="Questrial"/>
                <a:cs typeface="Questrial"/>
                <a:sym typeface="Questrial"/>
              </a:rPr>
              <a:t> pour le faire on a utilisé la librairy </a:t>
            </a:r>
            <a:r>
              <a:rPr lang="fr" b="1" dirty="0">
                <a:solidFill>
                  <a:srgbClr val="3F3F3F"/>
                </a:solidFill>
                <a:latin typeface="Questrial"/>
                <a:ea typeface="Questrial"/>
                <a:cs typeface="Questrial"/>
                <a:sym typeface="Questrial"/>
              </a:rPr>
              <a:t>scipy.sparse.linalg</a:t>
            </a:r>
            <a:r>
              <a:rPr lang="fr" dirty="0">
                <a:solidFill>
                  <a:srgbClr val="3F3F3F"/>
                </a:solidFill>
                <a:latin typeface="Questrial"/>
                <a:ea typeface="Questrial"/>
                <a:cs typeface="Questrial"/>
                <a:sym typeface="Questrial"/>
              </a:rPr>
              <a:t>.</a:t>
            </a:r>
          </a:p>
          <a:p>
            <a:pPr marL="457200" lvl="0" indent="457200" rtl="0">
              <a:lnSpc>
                <a:spcPct val="100000"/>
              </a:lnSpc>
              <a:spcBef>
                <a:spcPts val="1000"/>
              </a:spcBef>
              <a:spcAft>
                <a:spcPts val="0"/>
              </a:spcAft>
              <a:buNone/>
            </a:pPr>
            <a:r>
              <a:rPr lang="fr" dirty="0">
                <a:solidFill>
                  <a:srgbClr val="3F3F3F"/>
                </a:solidFill>
                <a:latin typeface="Questrial"/>
                <a:ea typeface="Questrial"/>
                <a:cs typeface="Questrial"/>
                <a:sym typeface="Questrial"/>
              </a:rPr>
              <a:t> </a:t>
            </a:r>
            <a:r>
              <a:rPr lang="fr" b="1" dirty="0">
                <a:solidFill>
                  <a:srgbClr val="3F3F3F"/>
                </a:solidFill>
                <a:latin typeface="Questrial"/>
                <a:ea typeface="Questrial"/>
                <a:cs typeface="Questrial"/>
                <a:sym typeface="Questrial"/>
              </a:rPr>
              <a:t>U </a:t>
            </a:r>
            <a:r>
              <a:rPr lang="fr" dirty="0">
                <a:solidFill>
                  <a:srgbClr val="3F3F3F"/>
                </a:solidFill>
                <a:latin typeface="Questrial"/>
                <a:ea typeface="Questrial"/>
                <a:cs typeface="Questrial"/>
                <a:sym typeface="Questrial"/>
              </a:rPr>
              <a:t>présente la matrice </a:t>
            </a:r>
            <a:r>
              <a:rPr lang="fr" b="1" dirty="0">
                <a:solidFill>
                  <a:srgbClr val="3F3F3F"/>
                </a:solidFill>
                <a:latin typeface="Questrial"/>
                <a:ea typeface="Questrial"/>
                <a:cs typeface="Questrial"/>
                <a:sym typeface="Questrial"/>
              </a:rPr>
              <a:t>User-Latent </a:t>
            </a:r>
            <a:r>
              <a:rPr lang="fr" dirty="0">
                <a:solidFill>
                  <a:srgbClr val="3F3F3F"/>
                </a:solidFill>
                <a:latin typeface="Questrial"/>
                <a:ea typeface="Questrial"/>
                <a:cs typeface="Questrial"/>
                <a:sym typeface="Questrial"/>
              </a:rPr>
              <a:t>et </a:t>
            </a:r>
            <a:r>
              <a:rPr lang="fr" b="1" dirty="0">
                <a:solidFill>
                  <a:srgbClr val="3F3F3F"/>
                </a:solidFill>
                <a:latin typeface="Questrial"/>
                <a:ea typeface="Questrial"/>
                <a:cs typeface="Questrial"/>
                <a:sym typeface="Questrial"/>
              </a:rPr>
              <a:t>V.T </a:t>
            </a:r>
            <a:r>
              <a:rPr lang="fr" dirty="0">
                <a:solidFill>
                  <a:srgbClr val="3F3F3F"/>
                </a:solidFill>
                <a:latin typeface="Questrial"/>
                <a:ea typeface="Questrial"/>
                <a:cs typeface="Questrial"/>
                <a:sym typeface="Questrial"/>
              </a:rPr>
              <a:t>la matrice I</a:t>
            </a:r>
            <a:r>
              <a:rPr lang="fr" b="1" dirty="0">
                <a:solidFill>
                  <a:srgbClr val="3F3F3F"/>
                </a:solidFill>
                <a:latin typeface="Questrial"/>
                <a:ea typeface="Questrial"/>
                <a:cs typeface="Questrial"/>
                <a:sym typeface="Questrial"/>
              </a:rPr>
              <a:t>tem-Latent.</a:t>
            </a:r>
          </a:p>
          <a:p>
            <a:pPr marL="457200" lvl="0" indent="457200" rtl="0">
              <a:lnSpc>
                <a:spcPct val="100000"/>
              </a:lnSpc>
              <a:spcBef>
                <a:spcPts val="1000"/>
              </a:spcBef>
              <a:spcAft>
                <a:spcPts val="0"/>
              </a:spcAft>
              <a:buNone/>
            </a:pPr>
            <a:r>
              <a:rPr lang="fr" dirty="0">
                <a:solidFill>
                  <a:srgbClr val="3F3F3F"/>
                </a:solidFill>
                <a:latin typeface="Questrial"/>
                <a:ea typeface="Questrial"/>
                <a:cs typeface="Questrial"/>
                <a:sym typeface="Questrial"/>
              </a:rPr>
              <a:t> </a:t>
            </a:r>
          </a:p>
          <a:p>
            <a:pPr marL="457200" lvl="0" indent="457200" rtl="0">
              <a:lnSpc>
                <a:spcPct val="100000"/>
              </a:lnSpc>
              <a:spcBef>
                <a:spcPts val="1000"/>
              </a:spcBef>
              <a:spcAft>
                <a:spcPts val="0"/>
              </a:spcAft>
              <a:buNone/>
            </a:pPr>
            <a:r>
              <a:rPr lang="fr" b="1" dirty="0">
                <a:solidFill>
                  <a:srgbClr val="3F3F3F"/>
                </a:solidFill>
                <a:latin typeface="Questrial"/>
                <a:ea typeface="Questrial"/>
                <a:cs typeface="Questrial"/>
                <a:sym typeface="Questrial"/>
              </a:rPr>
              <a:t>Mesure de performance :</a:t>
            </a:r>
          </a:p>
          <a:p>
            <a:pPr marL="457200" lvl="0" indent="457200" rtl="0">
              <a:lnSpc>
                <a:spcPct val="100000"/>
              </a:lnSpc>
              <a:spcBef>
                <a:spcPts val="1000"/>
              </a:spcBef>
              <a:spcAft>
                <a:spcPts val="0"/>
              </a:spcAft>
              <a:buNone/>
            </a:pPr>
            <a:endParaRPr b="1" dirty="0">
              <a:solidFill>
                <a:srgbClr val="3F3F3F"/>
              </a:solidFill>
              <a:latin typeface="Questrial"/>
              <a:ea typeface="Questrial"/>
              <a:cs typeface="Questrial"/>
              <a:sym typeface="Questrial"/>
            </a:endParaRPr>
          </a:p>
          <a:p>
            <a:pPr marL="457200" lvl="0" indent="457200" rtl="0">
              <a:lnSpc>
                <a:spcPct val="100000"/>
              </a:lnSpc>
              <a:spcBef>
                <a:spcPts val="1000"/>
              </a:spcBef>
              <a:spcAft>
                <a:spcPts val="0"/>
              </a:spcAft>
              <a:buNone/>
            </a:pPr>
            <a:endParaRPr b="1" dirty="0">
              <a:solidFill>
                <a:srgbClr val="3F3F3F"/>
              </a:solidFill>
              <a:latin typeface="Questrial"/>
              <a:ea typeface="Questrial"/>
              <a:cs typeface="Questrial"/>
              <a:sym typeface="Questrial"/>
            </a:endParaRPr>
          </a:p>
          <a:p>
            <a:pPr marL="1371600" lvl="0" indent="-323850" rtl="0">
              <a:lnSpc>
                <a:spcPct val="100000"/>
              </a:lnSpc>
              <a:spcBef>
                <a:spcPts val="1000"/>
              </a:spcBef>
              <a:spcAft>
                <a:spcPts val="0"/>
              </a:spcAft>
              <a:buClr>
                <a:srgbClr val="3F3F3F"/>
              </a:buClr>
              <a:buSzPct val="100000"/>
              <a:buFont typeface="Questrial"/>
              <a:buChar char="➔"/>
            </a:pPr>
            <a:r>
              <a:rPr lang="fr" sz="1500" b="1" dirty="0">
                <a:solidFill>
                  <a:srgbClr val="3F3F3F"/>
                </a:solidFill>
                <a:latin typeface="Questrial"/>
                <a:ea typeface="Questrial"/>
                <a:cs typeface="Questrial"/>
                <a:sym typeface="Questrial"/>
              </a:rPr>
              <a:t> La valeur de K influence la valeur de RMSE</a:t>
            </a:r>
          </a:p>
          <a:p>
            <a:pPr marL="0" lvl="0" indent="0" rtl="0">
              <a:lnSpc>
                <a:spcPct val="100000"/>
              </a:lnSpc>
              <a:spcBef>
                <a:spcPts val="1000"/>
              </a:spcBef>
              <a:spcAft>
                <a:spcPts val="0"/>
              </a:spcAft>
              <a:buNone/>
            </a:pPr>
            <a:endParaRPr sz="1400" dirty="0">
              <a:solidFill>
                <a:srgbClr val="000000"/>
              </a:solidFill>
            </a:endParaRPr>
          </a:p>
        </p:txBody>
      </p:sp>
      <p:sp>
        <p:nvSpPr>
          <p:cNvPr id="363" name="Shape 363"/>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fr">
                <a:solidFill>
                  <a:schemeClr val="dk1"/>
                </a:solidFill>
                <a:latin typeface="Economica"/>
                <a:ea typeface="Economica"/>
                <a:cs typeface="Economica"/>
                <a:sym typeface="Economica"/>
              </a:rPr>
              <a:t>17</a:t>
            </a:fld>
            <a:endParaRPr lang="fr">
              <a:solidFill>
                <a:schemeClr val="dk1"/>
              </a:solidFill>
              <a:latin typeface="Economica"/>
              <a:ea typeface="Economica"/>
              <a:cs typeface="Economica"/>
              <a:sym typeface="Economica"/>
            </a:endParaRPr>
          </a:p>
        </p:txBody>
      </p:sp>
      <p:pic>
        <p:nvPicPr>
          <p:cNvPr id="364" name="Shape 364"/>
          <p:cNvPicPr preferRelativeResize="0"/>
          <p:nvPr/>
        </p:nvPicPr>
        <p:blipFill>
          <a:blip r:embed="rId3">
            <a:alphaModFix/>
          </a:blip>
          <a:stretch>
            <a:fillRect/>
          </a:stretch>
        </p:blipFill>
        <p:spPr>
          <a:xfrm>
            <a:off x="2411200" y="3540700"/>
            <a:ext cx="3979209" cy="771527"/>
          </a:xfrm>
          <a:prstGeom prst="rect">
            <a:avLst/>
          </a:prstGeom>
          <a:noFill/>
          <a:ln>
            <a:noFill/>
          </a:ln>
        </p:spPr>
      </p:pic>
      <p:sp>
        <p:nvSpPr>
          <p:cNvPr id="8" name="Shape 269"/>
          <p:cNvSpPr txBox="1">
            <a:spLocks noGrp="1"/>
          </p:cNvSpPr>
          <p:nvPr>
            <p:ph type="title"/>
          </p:nvPr>
        </p:nvSpPr>
        <p:spPr>
          <a:xfrm>
            <a:off x="226207" y="596851"/>
            <a:ext cx="8520600" cy="572700"/>
          </a:xfrm>
          <a:prstGeom prst="rect">
            <a:avLst/>
          </a:prstGeom>
        </p:spPr>
        <p:txBody>
          <a:bodyPr lIns="91425" tIns="91425" rIns="91425" bIns="91425" anchor="b" anchorCtr="0">
            <a:noAutofit/>
          </a:bodyPr>
          <a:lstStyle/>
          <a:p>
            <a:pPr lvl="0">
              <a:spcBef>
                <a:spcPts val="0"/>
              </a:spcBef>
              <a:buNone/>
            </a:pPr>
            <a:r>
              <a:rPr lang="fr" b="1" dirty="0">
                <a:solidFill>
                  <a:schemeClr val="accent2">
                    <a:lumMod val="75000"/>
                  </a:schemeClr>
                </a:solidFill>
              </a:rPr>
              <a:t>Recommandation Sociale : </a:t>
            </a:r>
            <a:r>
              <a:rPr lang="fr" sz="2400" b="1" dirty="0">
                <a:solidFill>
                  <a:schemeClr val="accent2">
                    <a:lumMod val="75000"/>
                  </a:schemeClr>
                </a:solidFill>
              </a:rPr>
              <a:t>Collaborative Filtering (11/18)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0" name="Shape 370"/>
          <p:cNvSpPr txBox="1">
            <a:spLocks noGrp="1"/>
          </p:cNvSpPr>
          <p:nvPr>
            <p:ph type="body" idx="1"/>
          </p:nvPr>
        </p:nvSpPr>
        <p:spPr>
          <a:xfrm>
            <a:off x="278250" y="1201387"/>
            <a:ext cx="8587500" cy="2071200"/>
          </a:xfrm>
          <a:prstGeom prst="rect">
            <a:avLst/>
          </a:prstGeom>
        </p:spPr>
        <p:txBody>
          <a:bodyPr lIns="91425" tIns="91425" rIns="91425" bIns="91425" anchor="t" anchorCtr="0">
            <a:noAutofit/>
          </a:bodyPr>
          <a:lstStyle/>
          <a:p>
            <a:pPr marL="457200" lvl="0" indent="-381000" rtl="0">
              <a:lnSpc>
                <a:spcPct val="150000"/>
              </a:lnSpc>
              <a:spcBef>
                <a:spcPts val="0"/>
              </a:spcBef>
              <a:buClr>
                <a:srgbClr val="980000"/>
              </a:buClr>
              <a:buSzPct val="100000"/>
              <a:buChar char="❖"/>
            </a:pPr>
            <a:r>
              <a:rPr lang="fr" sz="1800" b="1" dirty="0">
                <a:solidFill>
                  <a:srgbClr val="980000"/>
                </a:solidFill>
              </a:rPr>
              <a:t>Model-Based :</a:t>
            </a:r>
            <a:r>
              <a:rPr lang="fr" sz="1800" b="1" i="1" dirty="0">
                <a:solidFill>
                  <a:srgbClr val="980000"/>
                </a:solidFill>
              </a:rPr>
              <a:t> </a:t>
            </a:r>
          </a:p>
          <a:p>
            <a:pPr marL="914400" lvl="0" indent="-228600" rtl="0">
              <a:lnSpc>
                <a:spcPct val="100000"/>
              </a:lnSpc>
              <a:spcBef>
                <a:spcPts val="1000"/>
              </a:spcBef>
              <a:spcAft>
                <a:spcPts val="0"/>
              </a:spcAft>
              <a:buClr>
                <a:schemeClr val="accent2"/>
              </a:buClr>
              <a:buFont typeface="Noto Sans Symbols"/>
              <a:buChar char="❖"/>
            </a:pPr>
            <a:r>
              <a:rPr lang="fr" b="1" dirty="0">
                <a:solidFill>
                  <a:schemeClr val="accent2"/>
                </a:solidFill>
                <a:latin typeface="Questrial"/>
                <a:ea typeface="Questrial"/>
                <a:cs typeface="Questrial"/>
                <a:sym typeface="Questrial"/>
              </a:rPr>
              <a:t>SGD : Stochastic Gradient Descent: </a:t>
            </a:r>
            <a:r>
              <a:rPr lang="fr" dirty="0">
                <a:solidFill>
                  <a:srgbClr val="3F3F3F"/>
                </a:solidFill>
                <a:latin typeface="Questrial"/>
                <a:ea typeface="Questrial"/>
                <a:cs typeface="Questrial"/>
                <a:sym typeface="Questrial"/>
              </a:rPr>
              <a:t> </a:t>
            </a:r>
            <a:r>
              <a:rPr lang="fr" b="1" dirty="0">
                <a:solidFill>
                  <a:srgbClr val="3F3F3F"/>
                </a:solidFill>
                <a:latin typeface="Questrial"/>
                <a:ea typeface="Questrial"/>
                <a:cs typeface="Questrial"/>
                <a:sym typeface="Questrial"/>
              </a:rPr>
              <a:t>X=P x Q.T</a:t>
            </a:r>
          </a:p>
          <a:p>
            <a:pPr marL="457200" lvl="0" indent="457200" rtl="0">
              <a:lnSpc>
                <a:spcPct val="100000"/>
              </a:lnSpc>
              <a:spcBef>
                <a:spcPts val="1000"/>
              </a:spcBef>
              <a:spcAft>
                <a:spcPts val="0"/>
              </a:spcAft>
              <a:buNone/>
            </a:pPr>
            <a:endParaRPr b="1" dirty="0">
              <a:solidFill>
                <a:srgbClr val="3F3F3F"/>
              </a:solidFill>
              <a:latin typeface="Questrial"/>
              <a:ea typeface="Questrial"/>
              <a:cs typeface="Questrial"/>
              <a:sym typeface="Questrial"/>
            </a:endParaRPr>
          </a:p>
          <a:p>
            <a:pPr marL="457200" lvl="0" indent="457200" rtl="0">
              <a:lnSpc>
                <a:spcPct val="100000"/>
              </a:lnSpc>
              <a:spcBef>
                <a:spcPts val="1000"/>
              </a:spcBef>
              <a:spcAft>
                <a:spcPts val="0"/>
              </a:spcAft>
              <a:buNone/>
            </a:pPr>
            <a:r>
              <a:rPr lang="fr" dirty="0">
                <a:solidFill>
                  <a:srgbClr val="3F3F3F"/>
                </a:solidFill>
                <a:latin typeface="Questrial"/>
                <a:ea typeface="Questrial"/>
                <a:cs typeface="Questrial"/>
                <a:sym typeface="Questrial"/>
              </a:rPr>
              <a:t> </a:t>
            </a:r>
          </a:p>
          <a:p>
            <a:pPr marL="457200" lvl="0" indent="457200" rtl="0">
              <a:lnSpc>
                <a:spcPct val="100000"/>
              </a:lnSpc>
              <a:spcBef>
                <a:spcPts val="1000"/>
              </a:spcBef>
              <a:spcAft>
                <a:spcPts val="0"/>
              </a:spcAft>
              <a:buNone/>
            </a:pPr>
            <a:endParaRPr b="1" dirty="0">
              <a:solidFill>
                <a:srgbClr val="3F3F3F"/>
              </a:solidFill>
              <a:latin typeface="Questrial"/>
              <a:ea typeface="Questrial"/>
              <a:cs typeface="Questrial"/>
              <a:sym typeface="Questrial"/>
            </a:endParaRPr>
          </a:p>
          <a:p>
            <a:pPr marL="0" lvl="0" indent="0" rtl="0">
              <a:lnSpc>
                <a:spcPct val="100000"/>
              </a:lnSpc>
              <a:spcBef>
                <a:spcPts val="1000"/>
              </a:spcBef>
              <a:spcAft>
                <a:spcPts val="0"/>
              </a:spcAft>
              <a:buNone/>
            </a:pPr>
            <a:endParaRPr sz="1400" dirty="0">
              <a:solidFill>
                <a:srgbClr val="000000"/>
              </a:solidFill>
            </a:endParaRPr>
          </a:p>
        </p:txBody>
      </p:sp>
      <p:sp>
        <p:nvSpPr>
          <p:cNvPr id="371" name="Shape 371"/>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fr">
                <a:solidFill>
                  <a:schemeClr val="dk1"/>
                </a:solidFill>
                <a:latin typeface="Economica"/>
                <a:ea typeface="Economica"/>
                <a:cs typeface="Economica"/>
                <a:sym typeface="Economica"/>
              </a:rPr>
              <a:t>18</a:t>
            </a:fld>
            <a:endParaRPr lang="fr">
              <a:solidFill>
                <a:schemeClr val="dk1"/>
              </a:solidFill>
              <a:latin typeface="Economica"/>
              <a:ea typeface="Economica"/>
              <a:cs typeface="Economica"/>
              <a:sym typeface="Economica"/>
            </a:endParaRPr>
          </a:p>
        </p:txBody>
      </p:sp>
      <p:pic>
        <p:nvPicPr>
          <p:cNvPr id="372" name="Shape 372"/>
          <p:cNvPicPr preferRelativeResize="0"/>
          <p:nvPr/>
        </p:nvPicPr>
        <p:blipFill>
          <a:blip r:embed="rId3">
            <a:alphaModFix/>
          </a:blip>
          <a:stretch>
            <a:fillRect/>
          </a:stretch>
        </p:blipFill>
        <p:spPr>
          <a:xfrm>
            <a:off x="5738774" y="2672512"/>
            <a:ext cx="2428875" cy="600075"/>
          </a:xfrm>
          <a:prstGeom prst="rect">
            <a:avLst/>
          </a:prstGeom>
          <a:noFill/>
          <a:ln>
            <a:noFill/>
          </a:ln>
        </p:spPr>
      </p:pic>
      <p:sp>
        <p:nvSpPr>
          <p:cNvPr id="373" name="Shape 373"/>
          <p:cNvSpPr txBox="1"/>
          <p:nvPr/>
        </p:nvSpPr>
        <p:spPr>
          <a:xfrm>
            <a:off x="5615593" y="2161238"/>
            <a:ext cx="3102300" cy="520500"/>
          </a:xfrm>
          <a:prstGeom prst="rect">
            <a:avLst/>
          </a:prstGeom>
          <a:noFill/>
          <a:ln>
            <a:noFill/>
          </a:ln>
        </p:spPr>
        <p:txBody>
          <a:bodyPr lIns="91425" tIns="91425" rIns="91425" bIns="91425" anchor="t" anchorCtr="0">
            <a:noAutofit/>
          </a:bodyPr>
          <a:lstStyle/>
          <a:p>
            <a:pPr lvl="0">
              <a:spcBef>
                <a:spcPts val="0"/>
              </a:spcBef>
              <a:buNone/>
            </a:pPr>
            <a:r>
              <a:rPr lang="fr" b="1" dirty="0"/>
              <a:t>Mise à jour de P et Q: </a:t>
            </a:r>
          </a:p>
        </p:txBody>
      </p:sp>
      <p:cxnSp>
        <p:nvCxnSpPr>
          <p:cNvPr id="374" name="Shape 374"/>
          <p:cNvCxnSpPr/>
          <p:nvPr/>
        </p:nvCxnSpPr>
        <p:spPr>
          <a:xfrm flipH="1">
            <a:off x="5551825" y="2163525"/>
            <a:ext cx="13500" cy="2694300"/>
          </a:xfrm>
          <a:prstGeom prst="straightConnector1">
            <a:avLst/>
          </a:prstGeom>
          <a:noFill/>
          <a:ln w="9525" cap="flat" cmpd="sng">
            <a:solidFill>
              <a:schemeClr val="dk2"/>
            </a:solidFill>
            <a:prstDash val="solid"/>
            <a:round/>
            <a:headEnd type="none" w="lg" len="lg"/>
            <a:tailEnd type="none" w="lg" len="lg"/>
          </a:ln>
        </p:spPr>
      </p:cxnSp>
      <p:pic>
        <p:nvPicPr>
          <p:cNvPr id="375" name="Shape 375"/>
          <p:cNvPicPr preferRelativeResize="0"/>
          <p:nvPr/>
        </p:nvPicPr>
        <p:blipFill>
          <a:blip r:embed="rId4">
            <a:alphaModFix/>
          </a:blip>
          <a:stretch>
            <a:fillRect/>
          </a:stretch>
        </p:blipFill>
        <p:spPr>
          <a:xfrm>
            <a:off x="5826575" y="4081968"/>
            <a:ext cx="2971800" cy="571500"/>
          </a:xfrm>
          <a:prstGeom prst="rect">
            <a:avLst/>
          </a:prstGeom>
          <a:noFill/>
          <a:ln>
            <a:noFill/>
          </a:ln>
        </p:spPr>
      </p:pic>
      <p:sp>
        <p:nvSpPr>
          <p:cNvPr id="376" name="Shape 376"/>
          <p:cNvSpPr txBox="1"/>
          <p:nvPr/>
        </p:nvSpPr>
        <p:spPr>
          <a:xfrm>
            <a:off x="5641395" y="3462400"/>
            <a:ext cx="3102300" cy="520500"/>
          </a:xfrm>
          <a:prstGeom prst="rect">
            <a:avLst/>
          </a:prstGeom>
          <a:noFill/>
          <a:ln>
            <a:noFill/>
          </a:ln>
        </p:spPr>
        <p:txBody>
          <a:bodyPr lIns="91425" tIns="91425" rIns="91425" bIns="91425" anchor="t" anchorCtr="0">
            <a:noAutofit/>
          </a:bodyPr>
          <a:lstStyle/>
          <a:p>
            <a:pPr lvl="0" rtl="0">
              <a:spcBef>
                <a:spcPts val="0"/>
              </a:spcBef>
              <a:buNone/>
            </a:pPr>
            <a:r>
              <a:rPr lang="fr" sz="1600" b="1" dirty="0"/>
              <a:t>Le RMSE finale est la moyenne des RMSE à toutes les étapes de SGD</a:t>
            </a:r>
          </a:p>
        </p:txBody>
      </p:sp>
      <p:pic>
        <p:nvPicPr>
          <p:cNvPr id="377" name="Shape 377"/>
          <p:cNvPicPr preferRelativeResize="0"/>
          <p:nvPr/>
        </p:nvPicPr>
        <p:blipFill>
          <a:blip r:embed="rId5">
            <a:alphaModFix/>
          </a:blip>
          <a:stretch>
            <a:fillRect/>
          </a:stretch>
        </p:blipFill>
        <p:spPr>
          <a:xfrm>
            <a:off x="883228" y="2284970"/>
            <a:ext cx="4045960" cy="1788268"/>
          </a:xfrm>
          <a:prstGeom prst="rect">
            <a:avLst/>
          </a:prstGeom>
          <a:noFill/>
          <a:ln>
            <a:noFill/>
          </a:ln>
        </p:spPr>
      </p:pic>
      <p:sp>
        <p:nvSpPr>
          <p:cNvPr id="13" name="Shape 269"/>
          <p:cNvSpPr txBox="1">
            <a:spLocks noGrp="1"/>
          </p:cNvSpPr>
          <p:nvPr>
            <p:ph type="title"/>
          </p:nvPr>
        </p:nvSpPr>
        <p:spPr>
          <a:xfrm>
            <a:off x="226207" y="596851"/>
            <a:ext cx="8520600" cy="572700"/>
          </a:xfrm>
          <a:prstGeom prst="rect">
            <a:avLst/>
          </a:prstGeom>
        </p:spPr>
        <p:txBody>
          <a:bodyPr lIns="91425" tIns="91425" rIns="91425" bIns="91425" anchor="b" anchorCtr="0">
            <a:noAutofit/>
          </a:bodyPr>
          <a:lstStyle/>
          <a:p>
            <a:pPr lvl="0">
              <a:spcBef>
                <a:spcPts val="0"/>
              </a:spcBef>
              <a:buNone/>
            </a:pPr>
            <a:r>
              <a:rPr lang="fr" b="1" dirty="0">
                <a:solidFill>
                  <a:schemeClr val="accent2">
                    <a:lumMod val="75000"/>
                  </a:schemeClr>
                </a:solidFill>
              </a:rPr>
              <a:t>Recommandation Sociale : </a:t>
            </a:r>
            <a:r>
              <a:rPr lang="fr" sz="2400" b="1" dirty="0">
                <a:solidFill>
                  <a:schemeClr val="accent2">
                    <a:lumMod val="75000"/>
                  </a:schemeClr>
                </a:solidFill>
              </a:rPr>
              <a:t>Collaborative Filtering (12/18)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3" name="Shape 383"/>
          <p:cNvSpPr txBox="1">
            <a:spLocks noGrp="1"/>
          </p:cNvSpPr>
          <p:nvPr>
            <p:ph type="body" idx="1"/>
          </p:nvPr>
        </p:nvSpPr>
        <p:spPr>
          <a:xfrm>
            <a:off x="311700" y="1147225"/>
            <a:ext cx="8587500" cy="2071200"/>
          </a:xfrm>
          <a:prstGeom prst="rect">
            <a:avLst/>
          </a:prstGeom>
        </p:spPr>
        <p:txBody>
          <a:bodyPr lIns="91425" tIns="91425" rIns="91425" bIns="91425" anchor="t" anchorCtr="0">
            <a:noAutofit/>
          </a:bodyPr>
          <a:lstStyle/>
          <a:p>
            <a:pPr marL="457200" lvl="0" indent="-381000" rtl="0">
              <a:lnSpc>
                <a:spcPct val="150000"/>
              </a:lnSpc>
              <a:spcBef>
                <a:spcPts val="0"/>
              </a:spcBef>
              <a:buClr>
                <a:srgbClr val="980000"/>
              </a:buClr>
              <a:buSzPct val="100000"/>
              <a:buChar char="❖"/>
            </a:pPr>
            <a:r>
              <a:rPr lang="fr" sz="1600" b="1" dirty="0">
                <a:solidFill>
                  <a:srgbClr val="980000"/>
                </a:solidFill>
              </a:rPr>
              <a:t>Model-Based :</a:t>
            </a:r>
            <a:r>
              <a:rPr lang="fr" sz="1600" b="1" i="1" dirty="0">
                <a:solidFill>
                  <a:srgbClr val="980000"/>
                </a:solidFill>
              </a:rPr>
              <a:t> </a:t>
            </a:r>
          </a:p>
          <a:p>
            <a:pPr marL="914400" lvl="0" indent="-228600" rtl="0">
              <a:lnSpc>
                <a:spcPct val="100000"/>
              </a:lnSpc>
              <a:spcBef>
                <a:spcPts val="1000"/>
              </a:spcBef>
              <a:spcAft>
                <a:spcPts val="0"/>
              </a:spcAft>
              <a:buClr>
                <a:schemeClr val="accent2"/>
              </a:buClr>
              <a:buFont typeface="Noto Sans Symbols"/>
              <a:buChar char="❖"/>
            </a:pPr>
            <a:r>
              <a:rPr lang="fr" b="1" dirty="0">
                <a:solidFill>
                  <a:schemeClr val="accent2"/>
                </a:solidFill>
                <a:latin typeface="Questrial"/>
                <a:ea typeface="Questrial"/>
                <a:cs typeface="Questrial"/>
                <a:sym typeface="Questrial"/>
              </a:rPr>
              <a:t>ALS Alternating Least Square :</a:t>
            </a:r>
          </a:p>
          <a:p>
            <a:pPr marL="457200" lvl="0" indent="457200" rtl="0">
              <a:lnSpc>
                <a:spcPct val="100000"/>
              </a:lnSpc>
              <a:spcBef>
                <a:spcPts val="1000"/>
              </a:spcBef>
              <a:spcAft>
                <a:spcPts val="0"/>
              </a:spcAft>
              <a:buNone/>
            </a:pPr>
            <a:r>
              <a:rPr lang="fr" dirty="0">
                <a:solidFill>
                  <a:srgbClr val="3F3F3F"/>
                </a:solidFill>
                <a:latin typeface="Questrial"/>
                <a:ea typeface="Questrial"/>
                <a:cs typeface="Questrial"/>
                <a:sym typeface="Questrial"/>
              </a:rPr>
              <a:t>Estimer les matrices P et Q. Pour obtenir la matrice des ratings estimés : </a:t>
            </a:r>
          </a:p>
          <a:p>
            <a:pPr marL="457200" lvl="0" indent="457200" algn="l" rtl="0">
              <a:lnSpc>
                <a:spcPct val="100000"/>
              </a:lnSpc>
              <a:spcBef>
                <a:spcPts val="1000"/>
              </a:spcBef>
              <a:spcAft>
                <a:spcPts val="0"/>
              </a:spcAft>
              <a:buNone/>
            </a:pPr>
            <a:r>
              <a:rPr lang="fr" dirty="0">
                <a:solidFill>
                  <a:srgbClr val="3F3F3F"/>
                </a:solidFill>
                <a:latin typeface="Questrial"/>
                <a:ea typeface="Questrial"/>
                <a:cs typeface="Questrial"/>
                <a:sym typeface="Questrial"/>
              </a:rPr>
              <a:t>                                                            </a:t>
            </a:r>
            <a:r>
              <a:rPr lang="fr" b="1" dirty="0">
                <a:solidFill>
                  <a:srgbClr val="3F3F3F"/>
                </a:solidFill>
                <a:latin typeface="Questrial"/>
                <a:ea typeface="Questrial"/>
                <a:cs typeface="Questrial"/>
                <a:sym typeface="Questrial"/>
              </a:rPr>
              <a:t>X=P.T x Q </a:t>
            </a:r>
          </a:p>
          <a:p>
            <a:pPr marL="457200" lvl="0" indent="457200" rtl="0">
              <a:lnSpc>
                <a:spcPct val="100000"/>
              </a:lnSpc>
              <a:spcBef>
                <a:spcPts val="1000"/>
              </a:spcBef>
              <a:spcAft>
                <a:spcPts val="0"/>
              </a:spcAft>
              <a:buNone/>
            </a:pPr>
            <a:r>
              <a:rPr lang="fr" b="1" dirty="0">
                <a:solidFill>
                  <a:srgbClr val="3F3F3F"/>
                </a:solidFill>
                <a:latin typeface="Questrial"/>
                <a:ea typeface="Questrial"/>
                <a:cs typeface="Questrial"/>
                <a:sym typeface="Questrial"/>
              </a:rPr>
              <a:t>Mesure de performance : </a:t>
            </a:r>
          </a:p>
          <a:p>
            <a:pPr marL="914400" lvl="0" indent="0" rtl="0">
              <a:lnSpc>
                <a:spcPct val="100000"/>
              </a:lnSpc>
              <a:spcBef>
                <a:spcPts val="1000"/>
              </a:spcBef>
              <a:spcAft>
                <a:spcPts val="0"/>
              </a:spcAft>
              <a:buNone/>
            </a:pPr>
            <a:r>
              <a:rPr lang="fr" sz="1600" dirty="0">
                <a:solidFill>
                  <a:srgbClr val="3F3F3F"/>
                </a:solidFill>
                <a:latin typeface="Questrial"/>
                <a:ea typeface="Questrial"/>
                <a:cs typeface="Questrial"/>
                <a:sym typeface="Questrial"/>
              </a:rPr>
              <a:t>L’exécution de ALS prend plus de temps que SGD, nous nous sommes limité à 2 étapes de l’algorithme.</a:t>
            </a:r>
          </a:p>
          <a:p>
            <a:pPr marL="914400" lvl="0" indent="0" rtl="0">
              <a:lnSpc>
                <a:spcPct val="100000"/>
              </a:lnSpc>
              <a:spcBef>
                <a:spcPts val="1000"/>
              </a:spcBef>
              <a:spcAft>
                <a:spcPts val="0"/>
              </a:spcAft>
              <a:buNone/>
            </a:pPr>
            <a:endParaRPr sz="1600" dirty="0">
              <a:solidFill>
                <a:srgbClr val="3F3F3F"/>
              </a:solidFill>
              <a:latin typeface="Questrial"/>
              <a:ea typeface="Questrial"/>
              <a:cs typeface="Questrial"/>
              <a:sym typeface="Questrial"/>
            </a:endParaRPr>
          </a:p>
          <a:p>
            <a:pPr marL="914400" lvl="0" indent="0" rtl="0">
              <a:lnSpc>
                <a:spcPct val="100000"/>
              </a:lnSpc>
              <a:spcBef>
                <a:spcPts val="1000"/>
              </a:spcBef>
              <a:spcAft>
                <a:spcPts val="0"/>
              </a:spcAft>
              <a:buNone/>
            </a:pPr>
            <a:endParaRPr sz="1600" dirty="0">
              <a:solidFill>
                <a:srgbClr val="3F3F3F"/>
              </a:solidFill>
              <a:latin typeface="Questrial"/>
              <a:ea typeface="Questrial"/>
              <a:cs typeface="Questrial"/>
              <a:sym typeface="Questrial"/>
            </a:endParaRPr>
          </a:p>
          <a:p>
            <a:pPr marL="1371600" lvl="0" indent="-228600" rtl="0">
              <a:lnSpc>
                <a:spcPct val="100000"/>
              </a:lnSpc>
              <a:spcBef>
                <a:spcPts val="1000"/>
              </a:spcBef>
              <a:spcAft>
                <a:spcPts val="0"/>
              </a:spcAft>
              <a:buClr>
                <a:srgbClr val="FF0000"/>
              </a:buClr>
              <a:buFont typeface="Questrial"/>
              <a:buChar char="➔"/>
            </a:pPr>
            <a:r>
              <a:rPr lang="fr" b="1" dirty="0">
                <a:solidFill>
                  <a:srgbClr val="FF0000"/>
                </a:solidFill>
                <a:latin typeface="Questrial"/>
                <a:ea typeface="Questrial"/>
                <a:cs typeface="Questrial"/>
                <a:sym typeface="Questrial"/>
              </a:rPr>
              <a:t>ALS : Meilleur modèle Collaborative Filtering  </a:t>
            </a:r>
          </a:p>
          <a:p>
            <a:pPr marL="0" lvl="0" indent="0" rtl="0">
              <a:lnSpc>
                <a:spcPct val="100000"/>
              </a:lnSpc>
              <a:spcBef>
                <a:spcPts val="1000"/>
              </a:spcBef>
              <a:spcAft>
                <a:spcPts val="0"/>
              </a:spcAft>
              <a:buNone/>
            </a:pPr>
            <a:r>
              <a:rPr lang="fr" sz="1400" dirty="0">
                <a:solidFill>
                  <a:srgbClr val="000000"/>
                </a:solidFill>
              </a:rPr>
              <a:t>		</a:t>
            </a:r>
          </a:p>
        </p:txBody>
      </p:sp>
      <p:sp>
        <p:nvSpPr>
          <p:cNvPr id="384" name="Shape 384"/>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fr">
                <a:solidFill>
                  <a:schemeClr val="dk1"/>
                </a:solidFill>
                <a:latin typeface="Economica"/>
                <a:ea typeface="Economica"/>
                <a:cs typeface="Economica"/>
                <a:sym typeface="Economica"/>
              </a:rPr>
              <a:t>19</a:t>
            </a:fld>
            <a:endParaRPr lang="fr">
              <a:solidFill>
                <a:schemeClr val="dk1"/>
              </a:solidFill>
              <a:latin typeface="Economica"/>
              <a:ea typeface="Economica"/>
              <a:cs typeface="Economica"/>
              <a:sym typeface="Economica"/>
            </a:endParaRPr>
          </a:p>
        </p:txBody>
      </p:sp>
      <p:pic>
        <p:nvPicPr>
          <p:cNvPr id="385" name="Shape 385"/>
          <p:cNvPicPr preferRelativeResize="0"/>
          <p:nvPr/>
        </p:nvPicPr>
        <p:blipFill>
          <a:blip r:embed="rId3">
            <a:alphaModFix/>
          </a:blip>
          <a:stretch>
            <a:fillRect/>
          </a:stretch>
        </p:blipFill>
        <p:spPr>
          <a:xfrm>
            <a:off x="1254600" y="3837225"/>
            <a:ext cx="4138825" cy="582500"/>
          </a:xfrm>
          <a:prstGeom prst="rect">
            <a:avLst/>
          </a:prstGeom>
          <a:noFill/>
          <a:ln>
            <a:noFill/>
          </a:ln>
        </p:spPr>
      </p:pic>
      <p:pic>
        <p:nvPicPr>
          <p:cNvPr id="386" name="Shape 386"/>
          <p:cNvPicPr preferRelativeResize="0"/>
          <p:nvPr/>
        </p:nvPicPr>
        <p:blipFill>
          <a:blip r:embed="rId4">
            <a:alphaModFix/>
          </a:blip>
          <a:stretch>
            <a:fillRect/>
          </a:stretch>
        </p:blipFill>
        <p:spPr>
          <a:xfrm>
            <a:off x="5586668" y="4073234"/>
            <a:ext cx="679047" cy="658082"/>
          </a:xfrm>
          <a:prstGeom prst="rect">
            <a:avLst/>
          </a:prstGeom>
          <a:noFill/>
          <a:ln>
            <a:noFill/>
          </a:ln>
        </p:spPr>
      </p:pic>
      <p:sp>
        <p:nvSpPr>
          <p:cNvPr id="9" name="Shape 269"/>
          <p:cNvSpPr txBox="1">
            <a:spLocks noGrp="1"/>
          </p:cNvSpPr>
          <p:nvPr>
            <p:ph type="title"/>
          </p:nvPr>
        </p:nvSpPr>
        <p:spPr>
          <a:xfrm>
            <a:off x="226207" y="596851"/>
            <a:ext cx="8520600" cy="572700"/>
          </a:xfrm>
          <a:prstGeom prst="rect">
            <a:avLst/>
          </a:prstGeom>
        </p:spPr>
        <p:txBody>
          <a:bodyPr lIns="91425" tIns="91425" rIns="91425" bIns="91425" anchor="b" anchorCtr="0">
            <a:noAutofit/>
          </a:bodyPr>
          <a:lstStyle/>
          <a:p>
            <a:pPr lvl="0">
              <a:spcBef>
                <a:spcPts val="0"/>
              </a:spcBef>
              <a:buNone/>
            </a:pPr>
            <a:r>
              <a:rPr lang="fr" b="1" dirty="0">
                <a:solidFill>
                  <a:schemeClr val="accent2">
                    <a:lumMod val="75000"/>
                  </a:schemeClr>
                </a:solidFill>
              </a:rPr>
              <a:t>Recommandation Sociale : </a:t>
            </a:r>
            <a:r>
              <a:rPr lang="fr" sz="2400" b="1" dirty="0">
                <a:solidFill>
                  <a:schemeClr val="accent2">
                    <a:lumMod val="75000"/>
                  </a:schemeClr>
                </a:solidFill>
              </a:rPr>
              <a:t>Collaborative Filtering (13/18)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374046" y="315925"/>
            <a:ext cx="8520600" cy="831300"/>
          </a:xfrm>
          <a:prstGeom prst="rect">
            <a:avLst/>
          </a:prstGeom>
        </p:spPr>
        <p:txBody>
          <a:bodyPr lIns="91425" tIns="91425" rIns="91425" bIns="91425" anchor="b" anchorCtr="0">
            <a:noAutofit/>
          </a:bodyPr>
          <a:lstStyle/>
          <a:p>
            <a:pPr lvl="0">
              <a:spcBef>
                <a:spcPts val="0"/>
              </a:spcBef>
              <a:buNone/>
            </a:pPr>
            <a:r>
              <a:rPr lang="fr" sz="4000" b="1" dirty="0">
                <a:solidFill>
                  <a:schemeClr val="accent2">
                    <a:lumMod val="75000"/>
                  </a:schemeClr>
                </a:solidFill>
              </a:rPr>
              <a:t>Plan</a:t>
            </a:r>
          </a:p>
        </p:txBody>
      </p:sp>
      <p:sp>
        <p:nvSpPr>
          <p:cNvPr id="233" name="Shape 233"/>
          <p:cNvSpPr txBox="1">
            <a:spLocks noGrp="1"/>
          </p:cNvSpPr>
          <p:nvPr>
            <p:ph type="body" idx="1"/>
          </p:nvPr>
        </p:nvSpPr>
        <p:spPr>
          <a:xfrm>
            <a:off x="226207" y="1437505"/>
            <a:ext cx="8520600" cy="3354000"/>
          </a:xfrm>
          <a:prstGeom prst="rect">
            <a:avLst/>
          </a:prstGeom>
        </p:spPr>
        <p:txBody>
          <a:bodyPr lIns="91425" tIns="91425" rIns="91425" bIns="91425" anchor="t" anchorCtr="0">
            <a:noAutofit/>
          </a:bodyPr>
          <a:lstStyle/>
          <a:p>
            <a:pPr marL="457200" lvl="0" indent="-228600" rtl="0">
              <a:spcBef>
                <a:spcPts val="0"/>
              </a:spcBef>
            </a:pPr>
            <a:r>
              <a:rPr lang="fr" dirty="0"/>
              <a:t>Introduction + prés de la base + Intro générale sur les systèmes de recommandations</a:t>
            </a:r>
          </a:p>
          <a:p>
            <a:pPr marL="457200" lvl="0" indent="-228600" rtl="0">
              <a:spcBef>
                <a:spcPts val="0"/>
              </a:spcBef>
            </a:pPr>
            <a:r>
              <a:rPr lang="fr" dirty="0"/>
              <a:t>Recommandation Sociale : Collaborative Filtering</a:t>
            </a:r>
          </a:p>
          <a:p>
            <a:pPr marL="914400" lvl="1" indent="-228600" rtl="0">
              <a:spcBef>
                <a:spcPts val="0"/>
              </a:spcBef>
            </a:pPr>
            <a:r>
              <a:rPr lang="fr" dirty="0"/>
              <a:t>Memory Based </a:t>
            </a:r>
          </a:p>
          <a:p>
            <a:pPr marL="914400" lvl="1" indent="-228600" rtl="0">
              <a:spcBef>
                <a:spcPts val="0"/>
              </a:spcBef>
            </a:pPr>
            <a:r>
              <a:rPr lang="fr" dirty="0"/>
              <a:t>ModelBased</a:t>
            </a:r>
          </a:p>
          <a:p>
            <a:pPr marL="457200" lvl="0" indent="-228600" rtl="0">
              <a:spcBef>
                <a:spcPts val="0"/>
              </a:spcBef>
            </a:pPr>
            <a:r>
              <a:rPr lang="fr" dirty="0"/>
              <a:t>Recommandation Objet : Content Based Filtering</a:t>
            </a:r>
          </a:p>
          <a:p>
            <a:pPr marL="914400" lvl="1" indent="-228600" rtl="0">
              <a:spcBef>
                <a:spcPts val="0"/>
              </a:spcBef>
            </a:pPr>
            <a:r>
              <a:rPr lang="fr" dirty="0"/>
              <a:t>IMDB</a:t>
            </a:r>
          </a:p>
          <a:p>
            <a:pPr marL="914400" lvl="1" indent="-228600" rtl="0">
              <a:spcBef>
                <a:spcPts val="0"/>
              </a:spcBef>
            </a:pPr>
            <a:r>
              <a:rPr lang="fr" dirty="0"/>
              <a:t>Recommandation basée sur les différentes variables</a:t>
            </a:r>
          </a:p>
          <a:p>
            <a:pPr marL="914400" lvl="1" indent="-228600" rtl="0">
              <a:spcBef>
                <a:spcPts val="0"/>
              </a:spcBef>
            </a:pPr>
            <a:r>
              <a:rPr lang="fr" dirty="0"/>
              <a:t>Recommandation générale</a:t>
            </a:r>
          </a:p>
          <a:p>
            <a:pPr marL="457200" lvl="0" indent="-228600" rtl="0">
              <a:spcBef>
                <a:spcPts val="0"/>
              </a:spcBef>
            </a:pPr>
            <a:r>
              <a:rPr lang="fr" dirty="0"/>
              <a:t>Recommandation Hybride</a:t>
            </a:r>
          </a:p>
          <a:p>
            <a:pPr marL="457200" lvl="0" indent="-228600" rtl="0">
              <a:spcBef>
                <a:spcPts val="0"/>
              </a:spcBef>
            </a:pPr>
            <a:r>
              <a:rPr lang="fr" dirty="0"/>
              <a:t>Mise en prod (spark -Scala )</a:t>
            </a:r>
          </a:p>
          <a:p>
            <a:pPr marL="457200" lvl="0" indent="-228600" rtl="0">
              <a:spcBef>
                <a:spcPts val="0"/>
              </a:spcBef>
            </a:pPr>
            <a:endParaRPr dirty="0"/>
          </a:p>
        </p:txBody>
      </p:sp>
      <p:sp>
        <p:nvSpPr>
          <p:cNvPr id="234" name="Shape 234"/>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2</a:t>
            </a:fld>
            <a:endParaRPr lang="fr">
              <a:solidFill>
                <a:schemeClr val="dk1"/>
              </a:solidFill>
              <a:latin typeface="Economica"/>
              <a:ea typeface="Economica"/>
              <a:cs typeface="Economica"/>
              <a:sym typeface="Economic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Shape 392"/>
          <p:cNvSpPr txBox="1">
            <a:spLocks noGrp="1"/>
          </p:cNvSpPr>
          <p:nvPr>
            <p:ph type="body" idx="1"/>
          </p:nvPr>
        </p:nvSpPr>
        <p:spPr>
          <a:xfrm>
            <a:off x="311700" y="1242517"/>
            <a:ext cx="8587500" cy="2071200"/>
          </a:xfrm>
          <a:prstGeom prst="rect">
            <a:avLst/>
          </a:prstGeom>
        </p:spPr>
        <p:txBody>
          <a:bodyPr lIns="91425" tIns="91425" rIns="91425" bIns="91425" anchor="t" anchorCtr="0">
            <a:noAutofit/>
          </a:bodyPr>
          <a:lstStyle/>
          <a:p>
            <a:pPr marL="457200" lvl="0" indent="-381000" rtl="0">
              <a:lnSpc>
                <a:spcPct val="150000"/>
              </a:lnSpc>
              <a:spcBef>
                <a:spcPts val="0"/>
              </a:spcBef>
              <a:buClr>
                <a:srgbClr val="980000"/>
              </a:buClr>
              <a:buSzPct val="100000"/>
              <a:buChar char="❖"/>
            </a:pPr>
            <a:r>
              <a:rPr lang="fr" sz="1600" b="1" dirty="0">
                <a:solidFill>
                  <a:srgbClr val="980000"/>
                </a:solidFill>
              </a:rPr>
              <a:t>Model-Based :</a:t>
            </a:r>
            <a:r>
              <a:rPr lang="fr" sz="1600" b="1" i="1" dirty="0">
                <a:solidFill>
                  <a:srgbClr val="980000"/>
                </a:solidFill>
              </a:rPr>
              <a:t> </a:t>
            </a:r>
            <a:r>
              <a:rPr lang="fr" sz="1600" b="1" i="1" dirty="0">
                <a:solidFill>
                  <a:schemeClr val="accent5"/>
                </a:solidFill>
              </a:rPr>
              <a:t>Application du modèle (1/4)</a:t>
            </a:r>
          </a:p>
          <a:p>
            <a:pPr lvl="0" rtl="0">
              <a:lnSpc>
                <a:spcPct val="150000"/>
              </a:lnSpc>
              <a:spcBef>
                <a:spcPts val="0"/>
              </a:spcBef>
              <a:buNone/>
            </a:pPr>
            <a:endParaRPr sz="2400" b="1" i="1" dirty="0">
              <a:solidFill>
                <a:schemeClr val="accent5"/>
              </a:solidFill>
            </a:endParaRPr>
          </a:p>
          <a:p>
            <a:pPr marL="0" lvl="0" indent="0" rtl="0">
              <a:lnSpc>
                <a:spcPct val="100000"/>
              </a:lnSpc>
              <a:spcBef>
                <a:spcPts val="1000"/>
              </a:spcBef>
              <a:spcAft>
                <a:spcPts val="0"/>
              </a:spcAft>
              <a:buNone/>
            </a:pPr>
            <a:endParaRPr sz="1400" dirty="0">
              <a:solidFill>
                <a:srgbClr val="000000"/>
              </a:solidFill>
            </a:endParaRPr>
          </a:p>
        </p:txBody>
      </p:sp>
      <p:sp>
        <p:nvSpPr>
          <p:cNvPr id="393" name="Shape 393"/>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fr">
                <a:solidFill>
                  <a:schemeClr val="dk1"/>
                </a:solidFill>
                <a:latin typeface="Economica"/>
                <a:ea typeface="Economica"/>
                <a:cs typeface="Economica"/>
                <a:sym typeface="Economica"/>
              </a:rPr>
              <a:t>20</a:t>
            </a:fld>
            <a:endParaRPr lang="fr">
              <a:solidFill>
                <a:schemeClr val="dk1"/>
              </a:solidFill>
              <a:latin typeface="Economica"/>
              <a:ea typeface="Economica"/>
              <a:cs typeface="Economica"/>
              <a:sym typeface="Economica"/>
            </a:endParaRPr>
          </a:p>
        </p:txBody>
      </p:sp>
      <p:pic>
        <p:nvPicPr>
          <p:cNvPr id="394" name="Shape 394"/>
          <p:cNvPicPr preferRelativeResize="0"/>
          <p:nvPr/>
        </p:nvPicPr>
        <p:blipFill>
          <a:blip r:embed="rId3">
            <a:alphaModFix/>
          </a:blip>
          <a:stretch>
            <a:fillRect/>
          </a:stretch>
        </p:blipFill>
        <p:spPr>
          <a:xfrm>
            <a:off x="1163782" y="1775024"/>
            <a:ext cx="6101080" cy="2672285"/>
          </a:xfrm>
          <a:prstGeom prst="rect">
            <a:avLst/>
          </a:prstGeom>
          <a:noFill/>
          <a:ln>
            <a:noFill/>
          </a:ln>
        </p:spPr>
      </p:pic>
      <p:sp>
        <p:nvSpPr>
          <p:cNvPr id="8" name="Shape 269"/>
          <p:cNvSpPr txBox="1">
            <a:spLocks noGrp="1"/>
          </p:cNvSpPr>
          <p:nvPr>
            <p:ph type="title"/>
          </p:nvPr>
        </p:nvSpPr>
        <p:spPr>
          <a:xfrm>
            <a:off x="226207" y="596851"/>
            <a:ext cx="8520600" cy="572700"/>
          </a:xfrm>
          <a:prstGeom prst="rect">
            <a:avLst/>
          </a:prstGeom>
        </p:spPr>
        <p:txBody>
          <a:bodyPr lIns="91425" tIns="91425" rIns="91425" bIns="91425" anchor="b" anchorCtr="0">
            <a:noAutofit/>
          </a:bodyPr>
          <a:lstStyle/>
          <a:p>
            <a:pPr lvl="0">
              <a:spcBef>
                <a:spcPts val="0"/>
              </a:spcBef>
              <a:buNone/>
            </a:pPr>
            <a:r>
              <a:rPr lang="fr" b="1" dirty="0">
                <a:solidFill>
                  <a:schemeClr val="accent2">
                    <a:lumMod val="75000"/>
                  </a:schemeClr>
                </a:solidFill>
              </a:rPr>
              <a:t>Recommandation Sociale : </a:t>
            </a:r>
            <a:r>
              <a:rPr lang="fr" sz="2400" b="1" dirty="0">
                <a:solidFill>
                  <a:schemeClr val="accent2">
                    <a:lumMod val="75000"/>
                  </a:schemeClr>
                </a:solidFill>
              </a:rPr>
              <a:t>Collaborative Filtering (14/18)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0" name="Shape 400"/>
          <p:cNvSpPr txBox="1">
            <a:spLocks noGrp="1"/>
          </p:cNvSpPr>
          <p:nvPr>
            <p:ph type="body" idx="1"/>
          </p:nvPr>
        </p:nvSpPr>
        <p:spPr>
          <a:xfrm>
            <a:off x="278250" y="1213795"/>
            <a:ext cx="8587500" cy="2071200"/>
          </a:xfrm>
          <a:prstGeom prst="rect">
            <a:avLst/>
          </a:prstGeom>
        </p:spPr>
        <p:txBody>
          <a:bodyPr lIns="91425" tIns="91425" rIns="91425" bIns="91425" anchor="t" anchorCtr="0">
            <a:noAutofit/>
          </a:bodyPr>
          <a:lstStyle/>
          <a:p>
            <a:pPr marL="457200" lvl="0" indent="-381000" rtl="0">
              <a:lnSpc>
                <a:spcPct val="150000"/>
              </a:lnSpc>
              <a:spcBef>
                <a:spcPts val="0"/>
              </a:spcBef>
              <a:buClr>
                <a:srgbClr val="980000"/>
              </a:buClr>
              <a:buSzPct val="100000"/>
              <a:buChar char="❖"/>
            </a:pPr>
            <a:r>
              <a:rPr lang="fr" sz="1600" b="1" dirty="0">
                <a:solidFill>
                  <a:srgbClr val="980000"/>
                </a:solidFill>
              </a:rPr>
              <a:t>Model-Based :</a:t>
            </a:r>
            <a:r>
              <a:rPr lang="fr" sz="1600" b="1" i="1" dirty="0">
                <a:solidFill>
                  <a:srgbClr val="980000"/>
                </a:solidFill>
              </a:rPr>
              <a:t> </a:t>
            </a:r>
            <a:r>
              <a:rPr lang="fr" sz="1600" b="1" i="1" dirty="0">
                <a:solidFill>
                  <a:schemeClr val="accent5"/>
                </a:solidFill>
              </a:rPr>
              <a:t>Application du modèle (2/4)</a:t>
            </a:r>
          </a:p>
          <a:p>
            <a:pPr lvl="0" rtl="0">
              <a:lnSpc>
                <a:spcPct val="150000"/>
              </a:lnSpc>
              <a:spcBef>
                <a:spcPts val="0"/>
              </a:spcBef>
              <a:buNone/>
            </a:pPr>
            <a:endParaRPr sz="2400" b="1" i="1" dirty="0">
              <a:solidFill>
                <a:schemeClr val="accent5"/>
              </a:solidFill>
            </a:endParaRPr>
          </a:p>
          <a:p>
            <a:pPr marL="0" lvl="0" indent="0" rtl="0">
              <a:lnSpc>
                <a:spcPct val="100000"/>
              </a:lnSpc>
              <a:spcBef>
                <a:spcPts val="1000"/>
              </a:spcBef>
              <a:spcAft>
                <a:spcPts val="0"/>
              </a:spcAft>
              <a:buNone/>
            </a:pPr>
            <a:endParaRPr sz="1400" dirty="0">
              <a:solidFill>
                <a:srgbClr val="000000"/>
              </a:solidFill>
            </a:endParaRPr>
          </a:p>
        </p:txBody>
      </p:sp>
      <p:sp>
        <p:nvSpPr>
          <p:cNvPr id="401" name="Shape 401"/>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fr">
                <a:solidFill>
                  <a:schemeClr val="dk1"/>
                </a:solidFill>
                <a:latin typeface="Economica"/>
                <a:ea typeface="Economica"/>
                <a:cs typeface="Economica"/>
                <a:sym typeface="Economica"/>
              </a:rPr>
              <a:t>21</a:t>
            </a:fld>
            <a:endParaRPr lang="fr">
              <a:solidFill>
                <a:schemeClr val="dk1"/>
              </a:solidFill>
              <a:latin typeface="Economica"/>
              <a:ea typeface="Economica"/>
              <a:cs typeface="Economica"/>
              <a:sym typeface="Economica"/>
            </a:endParaRPr>
          </a:p>
        </p:txBody>
      </p:sp>
      <p:pic>
        <p:nvPicPr>
          <p:cNvPr id="402" name="Shape 402"/>
          <p:cNvPicPr preferRelativeResize="0"/>
          <p:nvPr/>
        </p:nvPicPr>
        <p:blipFill>
          <a:blip r:embed="rId3">
            <a:alphaModFix/>
          </a:blip>
          <a:stretch>
            <a:fillRect/>
          </a:stretch>
        </p:blipFill>
        <p:spPr>
          <a:xfrm>
            <a:off x="2182090" y="2270350"/>
            <a:ext cx="4308509" cy="2166568"/>
          </a:xfrm>
          <a:prstGeom prst="rect">
            <a:avLst/>
          </a:prstGeom>
          <a:noFill/>
          <a:ln>
            <a:noFill/>
          </a:ln>
        </p:spPr>
      </p:pic>
      <p:pic>
        <p:nvPicPr>
          <p:cNvPr id="403" name="Shape 403"/>
          <p:cNvPicPr preferRelativeResize="0"/>
          <p:nvPr/>
        </p:nvPicPr>
        <p:blipFill>
          <a:blip r:embed="rId4">
            <a:alphaModFix/>
          </a:blip>
          <a:stretch>
            <a:fillRect/>
          </a:stretch>
        </p:blipFill>
        <p:spPr>
          <a:xfrm>
            <a:off x="1111827" y="1698875"/>
            <a:ext cx="6348846" cy="504905"/>
          </a:xfrm>
          <a:prstGeom prst="rect">
            <a:avLst/>
          </a:prstGeom>
          <a:noFill/>
          <a:ln>
            <a:noFill/>
          </a:ln>
        </p:spPr>
      </p:pic>
      <p:sp>
        <p:nvSpPr>
          <p:cNvPr id="9" name="Shape 269"/>
          <p:cNvSpPr txBox="1">
            <a:spLocks noGrp="1"/>
          </p:cNvSpPr>
          <p:nvPr>
            <p:ph type="title"/>
          </p:nvPr>
        </p:nvSpPr>
        <p:spPr>
          <a:xfrm>
            <a:off x="226207" y="596851"/>
            <a:ext cx="8520600" cy="572700"/>
          </a:xfrm>
          <a:prstGeom prst="rect">
            <a:avLst/>
          </a:prstGeom>
        </p:spPr>
        <p:txBody>
          <a:bodyPr lIns="91425" tIns="91425" rIns="91425" bIns="91425" anchor="b" anchorCtr="0">
            <a:noAutofit/>
          </a:bodyPr>
          <a:lstStyle/>
          <a:p>
            <a:pPr lvl="0">
              <a:spcBef>
                <a:spcPts val="0"/>
              </a:spcBef>
              <a:buNone/>
            </a:pPr>
            <a:r>
              <a:rPr lang="fr" b="1" dirty="0">
                <a:solidFill>
                  <a:schemeClr val="accent2">
                    <a:lumMod val="75000"/>
                  </a:schemeClr>
                </a:solidFill>
              </a:rPr>
              <a:t>Recommandation Sociale : </a:t>
            </a:r>
            <a:r>
              <a:rPr lang="fr" sz="2400" b="1" dirty="0">
                <a:solidFill>
                  <a:schemeClr val="accent2">
                    <a:lumMod val="75000"/>
                  </a:schemeClr>
                </a:solidFill>
              </a:rPr>
              <a:t>Collaborative Filtering (15/18)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9" name="Shape 409"/>
          <p:cNvSpPr txBox="1">
            <a:spLocks noGrp="1"/>
          </p:cNvSpPr>
          <p:nvPr>
            <p:ph type="body" idx="1"/>
          </p:nvPr>
        </p:nvSpPr>
        <p:spPr>
          <a:xfrm>
            <a:off x="311700" y="1355913"/>
            <a:ext cx="8587500" cy="2071200"/>
          </a:xfrm>
          <a:prstGeom prst="rect">
            <a:avLst/>
          </a:prstGeom>
        </p:spPr>
        <p:txBody>
          <a:bodyPr lIns="91425" tIns="91425" rIns="91425" bIns="91425" anchor="t" anchorCtr="0">
            <a:noAutofit/>
          </a:bodyPr>
          <a:lstStyle/>
          <a:p>
            <a:pPr marL="457200" lvl="0" indent="-381000" rtl="0">
              <a:lnSpc>
                <a:spcPct val="150000"/>
              </a:lnSpc>
              <a:spcBef>
                <a:spcPts val="0"/>
              </a:spcBef>
              <a:buClr>
                <a:srgbClr val="980000"/>
              </a:buClr>
              <a:buSzPct val="100000"/>
              <a:buChar char="❖"/>
            </a:pPr>
            <a:r>
              <a:rPr lang="fr" sz="1600" b="1" dirty="0">
                <a:solidFill>
                  <a:srgbClr val="980000"/>
                </a:solidFill>
              </a:rPr>
              <a:t>Model-Based :</a:t>
            </a:r>
            <a:r>
              <a:rPr lang="fr" sz="1600" b="1" i="1" dirty="0">
                <a:solidFill>
                  <a:srgbClr val="980000"/>
                </a:solidFill>
              </a:rPr>
              <a:t> </a:t>
            </a:r>
            <a:r>
              <a:rPr lang="fr" sz="1600" b="1" i="1" dirty="0">
                <a:solidFill>
                  <a:schemeClr val="accent5"/>
                </a:solidFill>
              </a:rPr>
              <a:t>Application du modèle (3/4)</a:t>
            </a:r>
          </a:p>
          <a:p>
            <a:pPr lvl="0" rtl="0">
              <a:lnSpc>
                <a:spcPct val="150000"/>
              </a:lnSpc>
              <a:spcBef>
                <a:spcPts val="0"/>
              </a:spcBef>
              <a:buNone/>
            </a:pPr>
            <a:endParaRPr sz="2400" b="1" i="1" dirty="0">
              <a:solidFill>
                <a:schemeClr val="accent5"/>
              </a:solidFill>
            </a:endParaRPr>
          </a:p>
          <a:p>
            <a:pPr marL="0" lvl="0" indent="0" rtl="0">
              <a:lnSpc>
                <a:spcPct val="100000"/>
              </a:lnSpc>
              <a:spcBef>
                <a:spcPts val="1000"/>
              </a:spcBef>
              <a:spcAft>
                <a:spcPts val="0"/>
              </a:spcAft>
              <a:buNone/>
            </a:pPr>
            <a:endParaRPr sz="1400" dirty="0">
              <a:solidFill>
                <a:srgbClr val="000000"/>
              </a:solidFill>
            </a:endParaRPr>
          </a:p>
        </p:txBody>
      </p:sp>
      <p:sp>
        <p:nvSpPr>
          <p:cNvPr id="410" name="Shape 410"/>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fr">
                <a:solidFill>
                  <a:schemeClr val="dk1"/>
                </a:solidFill>
                <a:latin typeface="Economica"/>
                <a:ea typeface="Economica"/>
                <a:cs typeface="Economica"/>
                <a:sym typeface="Economica"/>
              </a:rPr>
              <a:t>22</a:t>
            </a:fld>
            <a:endParaRPr lang="fr">
              <a:solidFill>
                <a:schemeClr val="dk1"/>
              </a:solidFill>
              <a:latin typeface="Economica"/>
              <a:ea typeface="Economica"/>
              <a:cs typeface="Economica"/>
              <a:sym typeface="Economica"/>
            </a:endParaRPr>
          </a:p>
        </p:txBody>
      </p:sp>
      <p:pic>
        <p:nvPicPr>
          <p:cNvPr id="411" name="Shape 411"/>
          <p:cNvPicPr preferRelativeResize="0"/>
          <p:nvPr/>
        </p:nvPicPr>
        <p:blipFill>
          <a:blip r:embed="rId3">
            <a:alphaModFix/>
          </a:blip>
          <a:stretch>
            <a:fillRect/>
          </a:stretch>
        </p:blipFill>
        <p:spPr>
          <a:xfrm>
            <a:off x="2250880" y="1871984"/>
            <a:ext cx="3588811" cy="2569932"/>
          </a:xfrm>
          <a:prstGeom prst="rect">
            <a:avLst/>
          </a:prstGeom>
          <a:noFill/>
          <a:ln>
            <a:noFill/>
          </a:ln>
        </p:spPr>
      </p:pic>
      <p:sp>
        <p:nvSpPr>
          <p:cNvPr id="8" name="Shape 269"/>
          <p:cNvSpPr txBox="1">
            <a:spLocks noGrp="1"/>
          </p:cNvSpPr>
          <p:nvPr>
            <p:ph type="title"/>
          </p:nvPr>
        </p:nvSpPr>
        <p:spPr>
          <a:xfrm>
            <a:off x="226207" y="596851"/>
            <a:ext cx="8520600" cy="572700"/>
          </a:xfrm>
          <a:prstGeom prst="rect">
            <a:avLst/>
          </a:prstGeom>
        </p:spPr>
        <p:txBody>
          <a:bodyPr lIns="91425" tIns="91425" rIns="91425" bIns="91425" anchor="b" anchorCtr="0">
            <a:noAutofit/>
          </a:bodyPr>
          <a:lstStyle/>
          <a:p>
            <a:pPr lvl="0">
              <a:spcBef>
                <a:spcPts val="0"/>
              </a:spcBef>
              <a:buNone/>
            </a:pPr>
            <a:r>
              <a:rPr lang="fr" b="1" dirty="0">
                <a:solidFill>
                  <a:schemeClr val="accent2">
                    <a:lumMod val="75000"/>
                  </a:schemeClr>
                </a:solidFill>
              </a:rPr>
              <a:t>Recommandation Sociale : </a:t>
            </a:r>
            <a:r>
              <a:rPr lang="fr" sz="2400" b="1" dirty="0">
                <a:solidFill>
                  <a:schemeClr val="accent2">
                    <a:lumMod val="75000"/>
                  </a:schemeClr>
                </a:solidFill>
              </a:rPr>
              <a:t>Collaborative Filtering (16/18)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7" name="Shape 417"/>
          <p:cNvSpPr txBox="1">
            <a:spLocks noGrp="1"/>
          </p:cNvSpPr>
          <p:nvPr>
            <p:ph type="body" idx="1"/>
          </p:nvPr>
        </p:nvSpPr>
        <p:spPr>
          <a:xfrm>
            <a:off x="311700" y="1324674"/>
            <a:ext cx="8587500" cy="2071200"/>
          </a:xfrm>
          <a:prstGeom prst="rect">
            <a:avLst/>
          </a:prstGeom>
        </p:spPr>
        <p:txBody>
          <a:bodyPr lIns="91425" tIns="91425" rIns="91425" bIns="91425" anchor="t" anchorCtr="0">
            <a:noAutofit/>
          </a:bodyPr>
          <a:lstStyle/>
          <a:p>
            <a:pPr marL="457200" lvl="0" indent="-381000" rtl="0">
              <a:lnSpc>
                <a:spcPct val="150000"/>
              </a:lnSpc>
              <a:spcBef>
                <a:spcPts val="0"/>
              </a:spcBef>
              <a:buClr>
                <a:srgbClr val="980000"/>
              </a:buClr>
              <a:buSzPct val="100000"/>
              <a:buChar char="❖"/>
            </a:pPr>
            <a:r>
              <a:rPr lang="fr" sz="1600" b="1" dirty="0">
                <a:solidFill>
                  <a:srgbClr val="980000"/>
                </a:solidFill>
              </a:rPr>
              <a:t>Model-Based :</a:t>
            </a:r>
            <a:r>
              <a:rPr lang="fr" sz="1600" b="1" i="1" dirty="0">
                <a:solidFill>
                  <a:srgbClr val="980000"/>
                </a:solidFill>
              </a:rPr>
              <a:t> </a:t>
            </a:r>
            <a:r>
              <a:rPr lang="fr" sz="1600" b="1" i="1" dirty="0">
                <a:solidFill>
                  <a:schemeClr val="accent5"/>
                </a:solidFill>
              </a:rPr>
              <a:t>Application du modèle (4/4)</a:t>
            </a:r>
          </a:p>
          <a:p>
            <a:pPr lvl="0" rtl="0">
              <a:lnSpc>
                <a:spcPct val="150000"/>
              </a:lnSpc>
              <a:spcBef>
                <a:spcPts val="0"/>
              </a:spcBef>
              <a:buNone/>
            </a:pPr>
            <a:endParaRPr sz="2400" b="1" i="1" dirty="0">
              <a:solidFill>
                <a:schemeClr val="accent5"/>
              </a:solidFill>
            </a:endParaRPr>
          </a:p>
          <a:p>
            <a:pPr marL="0" lvl="0" indent="0" rtl="0">
              <a:lnSpc>
                <a:spcPct val="100000"/>
              </a:lnSpc>
              <a:spcBef>
                <a:spcPts val="1000"/>
              </a:spcBef>
              <a:spcAft>
                <a:spcPts val="0"/>
              </a:spcAft>
              <a:buNone/>
            </a:pPr>
            <a:endParaRPr sz="1400" dirty="0">
              <a:solidFill>
                <a:srgbClr val="000000"/>
              </a:solidFill>
            </a:endParaRPr>
          </a:p>
        </p:txBody>
      </p:sp>
      <p:sp>
        <p:nvSpPr>
          <p:cNvPr id="418" name="Shape 418"/>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fr">
                <a:solidFill>
                  <a:schemeClr val="dk1"/>
                </a:solidFill>
                <a:latin typeface="Economica"/>
                <a:ea typeface="Economica"/>
                <a:cs typeface="Economica"/>
                <a:sym typeface="Economica"/>
              </a:rPr>
              <a:t>23</a:t>
            </a:fld>
            <a:endParaRPr lang="fr">
              <a:solidFill>
                <a:schemeClr val="dk1"/>
              </a:solidFill>
              <a:latin typeface="Economica"/>
              <a:ea typeface="Economica"/>
              <a:cs typeface="Economica"/>
              <a:sym typeface="Economica"/>
            </a:endParaRPr>
          </a:p>
        </p:txBody>
      </p:sp>
      <p:pic>
        <p:nvPicPr>
          <p:cNvPr id="419" name="Shape 419"/>
          <p:cNvPicPr preferRelativeResize="0"/>
          <p:nvPr/>
        </p:nvPicPr>
        <p:blipFill>
          <a:blip r:embed="rId3">
            <a:alphaModFix/>
          </a:blip>
          <a:stretch>
            <a:fillRect/>
          </a:stretch>
        </p:blipFill>
        <p:spPr>
          <a:xfrm>
            <a:off x="1020525" y="1829125"/>
            <a:ext cx="6055200" cy="531149"/>
          </a:xfrm>
          <a:prstGeom prst="rect">
            <a:avLst/>
          </a:prstGeom>
          <a:noFill/>
          <a:ln>
            <a:noFill/>
          </a:ln>
        </p:spPr>
      </p:pic>
      <p:pic>
        <p:nvPicPr>
          <p:cNvPr id="420" name="Shape 420"/>
          <p:cNvPicPr preferRelativeResize="0"/>
          <p:nvPr/>
        </p:nvPicPr>
        <p:blipFill>
          <a:blip r:embed="rId4">
            <a:alphaModFix/>
          </a:blip>
          <a:stretch>
            <a:fillRect/>
          </a:stretch>
        </p:blipFill>
        <p:spPr>
          <a:xfrm>
            <a:off x="1425770" y="2588150"/>
            <a:ext cx="5649955" cy="807724"/>
          </a:xfrm>
          <a:prstGeom prst="rect">
            <a:avLst/>
          </a:prstGeom>
          <a:noFill/>
          <a:ln>
            <a:noFill/>
          </a:ln>
        </p:spPr>
      </p:pic>
      <p:sp>
        <p:nvSpPr>
          <p:cNvPr id="9" name="Shape 269"/>
          <p:cNvSpPr txBox="1">
            <a:spLocks/>
          </p:cNvSpPr>
          <p:nvPr/>
        </p:nvSpPr>
        <p:spPr>
          <a:xfrm>
            <a:off x="226207" y="596851"/>
            <a:ext cx="8520600" cy="572700"/>
          </a:xfrm>
          <a:prstGeom prst="rect">
            <a:avLst/>
          </a:prstGeom>
        </p:spPr>
        <p:txBody>
          <a:bodyPr vert="horz" lIns="91425" tIns="91425" rIns="91425" bIns="91425" rtlCol="0" anchor="b" anchorCtr="0">
            <a:noAutofit/>
          </a:bodyPr>
          <a:lstStyle>
            <a:lvl1pPr lvl="0" algn="l" defTabSz="685800" rtl="0" eaLnBrk="1" latinLnBrk="0" hangingPunct="1">
              <a:lnSpc>
                <a:spcPct val="85000"/>
              </a:lnSpc>
              <a:spcBef>
                <a:spcPts val="0"/>
              </a:spcBef>
              <a:buNone/>
              <a:defRPr sz="3600" kern="1200" spc="-38" baseline="0">
                <a:solidFill>
                  <a:schemeClr val="tx1">
                    <a:lumMod val="75000"/>
                    <a:lumOff val="25000"/>
                  </a:schemeClr>
                </a:solidFill>
                <a:latin typeface="+mj-lt"/>
                <a:ea typeface="+mj-ea"/>
                <a:cs typeface="+mj-cs"/>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fr" b="1" dirty="0">
                <a:solidFill>
                  <a:schemeClr val="accent2">
                    <a:lumMod val="75000"/>
                  </a:schemeClr>
                </a:solidFill>
              </a:rPr>
              <a:t>Recommandation Sociale : </a:t>
            </a:r>
            <a:r>
              <a:rPr lang="fr" sz="2400" b="1" dirty="0">
                <a:solidFill>
                  <a:schemeClr val="accent2">
                    <a:lumMod val="75000"/>
                  </a:schemeClr>
                </a:solidFill>
              </a:rPr>
              <a:t>Collaborative Filtering (17/18)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6" name="Shape 426"/>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r>
              <a:rPr lang="fr"/>
              <a:t> </a:t>
            </a:r>
          </a:p>
        </p:txBody>
      </p:sp>
      <p:sp>
        <p:nvSpPr>
          <p:cNvPr id="427" name="Shape 427"/>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t>24</a:t>
            </a:fld>
            <a:endParaRPr lang="fr"/>
          </a:p>
        </p:txBody>
      </p:sp>
      <p:pic>
        <p:nvPicPr>
          <p:cNvPr id="428" name="Shape 428"/>
          <p:cNvPicPr preferRelativeResize="0"/>
          <p:nvPr/>
        </p:nvPicPr>
        <p:blipFill>
          <a:blip r:embed="rId3">
            <a:alphaModFix/>
          </a:blip>
          <a:stretch>
            <a:fillRect/>
          </a:stretch>
        </p:blipFill>
        <p:spPr>
          <a:xfrm>
            <a:off x="489875" y="2815912"/>
            <a:ext cx="3429000" cy="1704975"/>
          </a:xfrm>
          <a:prstGeom prst="rect">
            <a:avLst/>
          </a:prstGeom>
          <a:noFill/>
          <a:ln>
            <a:noFill/>
          </a:ln>
        </p:spPr>
      </p:pic>
      <p:pic>
        <p:nvPicPr>
          <p:cNvPr id="429" name="Shape 429"/>
          <p:cNvPicPr preferRelativeResize="0"/>
          <p:nvPr/>
        </p:nvPicPr>
        <p:blipFill rotWithShape="1">
          <a:blip r:embed="rId4">
            <a:alphaModFix/>
          </a:blip>
          <a:srcRect t="20398" b="11536"/>
          <a:stretch/>
        </p:blipFill>
        <p:spPr>
          <a:xfrm>
            <a:off x="4514475" y="2815924"/>
            <a:ext cx="4572000" cy="1704975"/>
          </a:xfrm>
          <a:prstGeom prst="rect">
            <a:avLst/>
          </a:prstGeom>
          <a:noFill/>
          <a:ln>
            <a:noFill/>
          </a:ln>
        </p:spPr>
      </p:pic>
      <p:pic>
        <p:nvPicPr>
          <p:cNvPr id="430" name="Shape 430"/>
          <p:cNvPicPr preferRelativeResize="0"/>
          <p:nvPr/>
        </p:nvPicPr>
        <p:blipFill>
          <a:blip r:embed="rId5">
            <a:alphaModFix/>
          </a:blip>
          <a:stretch>
            <a:fillRect/>
          </a:stretch>
        </p:blipFill>
        <p:spPr>
          <a:xfrm>
            <a:off x="3918874" y="989049"/>
            <a:ext cx="595599" cy="595599"/>
          </a:xfrm>
          <a:prstGeom prst="rect">
            <a:avLst/>
          </a:prstGeom>
          <a:noFill/>
          <a:ln>
            <a:noFill/>
          </a:ln>
        </p:spPr>
      </p:pic>
      <p:pic>
        <p:nvPicPr>
          <p:cNvPr id="431" name="Shape 431"/>
          <p:cNvPicPr preferRelativeResize="0"/>
          <p:nvPr/>
        </p:nvPicPr>
        <p:blipFill>
          <a:blip r:embed="rId6">
            <a:alphaModFix/>
          </a:blip>
          <a:stretch>
            <a:fillRect/>
          </a:stretch>
        </p:blipFill>
        <p:spPr>
          <a:xfrm>
            <a:off x="1054249" y="2016199"/>
            <a:ext cx="695225" cy="695250"/>
          </a:xfrm>
          <a:prstGeom prst="rect">
            <a:avLst/>
          </a:prstGeom>
          <a:noFill/>
          <a:ln>
            <a:noFill/>
          </a:ln>
        </p:spPr>
      </p:pic>
      <p:pic>
        <p:nvPicPr>
          <p:cNvPr id="432" name="Shape 432"/>
          <p:cNvPicPr preferRelativeResize="0"/>
          <p:nvPr/>
        </p:nvPicPr>
        <p:blipFill>
          <a:blip r:embed="rId7">
            <a:alphaModFix/>
          </a:blip>
          <a:stretch>
            <a:fillRect/>
          </a:stretch>
        </p:blipFill>
        <p:spPr>
          <a:xfrm>
            <a:off x="6927950" y="2016212"/>
            <a:ext cx="695224" cy="695224"/>
          </a:xfrm>
          <a:prstGeom prst="rect">
            <a:avLst/>
          </a:prstGeom>
          <a:noFill/>
          <a:ln>
            <a:noFill/>
          </a:ln>
        </p:spPr>
      </p:pic>
      <p:cxnSp>
        <p:nvCxnSpPr>
          <p:cNvPr id="433" name="Shape 433"/>
          <p:cNvCxnSpPr>
            <a:stCxn id="430" idx="2"/>
            <a:endCxn id="431" idx="0"/>
          </p:cNvCxnSpPr>
          <p:nvPr/>
        </p:nvCxnSpPr>
        <p:spPr>
          <a:xfrm flipH="1">
            <a:off x="1401774" y="1584649"/>
            <a:ext cx="2814900" cy="431700"/>
          </a:xfrm>
          <a:prstGeom prst="straightConnector1">
            <a:avLst/>
          </a:prstGeom>
          <a:noFill/>
          <a:ln w="28575" cap="flat" cmpd="sng">
            <a:solidFill>
              <a:schemeClr val="dk2"/>
            </a:solidFill>
            <a:prstDash val="solid"/>
            <a:round/>
            <a:headEnd type="none" w="lg" len="lg"/>
            <a:tailEnd type="triangle" w="lg" len="lg"/>
          </a:ln>
        </p:spPr>
      </p:cxnSp>
      <p:cxnSp>
        <p:nvCxnSpPr>
          <p:cNvPr id="434" name="Shape 434"/>
          <p:cNvCxnSpPr>
            <a:stCxn id="430" idx="2"/>
            <a:endCxn id="432" idx="0"/>
          </p:cNvCxnSpPr>
          <p:nvPr/>
        </p:nvCxnSpPr>
        <p:spPr>
          <a:xfrm>
            <a:off x="4216674" y="1584649"/>
            <a:ext cx="3058800" cy="431700"/>
          </a:xfrm>
          <a:prstGeom prst="straightConnector1">
            <a:avLst/>
          </a:prstGeom>
          <a:noFill/>
          <a:ln w="28575" cap="flat" cmpd="sng">
            <a:solidFill>
              <a:schemeClr val="dk2"/>
            </a:solidFill>
            <a:prstDash val="solid"/>
            <a:round/>
            <a:headEnd type="none" w="lg" len="lg"/>
            <a:tailEnd type="triangle" w="lg" len="lg"/>
          </a:ln>
        </p:spPr>
      </p:cxnSp>
      <p:sp>
        <p:nvSpPr>
          <p:cNvPr id="435" name="Shape 435"/>
          <p:cNvSpPr txBox="1"/>
          <p:nvPr/>
        </p:nvSpPr>
        <p:spPr>
          <a:xfrm>
            <a:off x="2192700" y="1714500"/>
            <a:ext cx="921300" cy="301800"/>
          </a:xfrm>
          <a:prstGeom prst="rect">
            <a:avLst/>
          </a:prstGeom>
          <a:noFill/>
          <a:ln>
            <a:noFill/>
          </a:ln>
        </p:spPr>
        <p:txBody>
          <a:bodyPr lIns="91425" tIns="91425" rIns="91425" bIns="91425" anchor="t" anchorCtr="0">
            <a:noAutofit/>
          </a:bodyPr>
          <a:lstStyle/>
          <a:p>
            <a:pPr lvl="0">
              <a:spcBef>
                <a:spcPts val="0"/>
              </a:spcBef>
              <a:buNone/>
            </a:pPr>
            <a:r>
              <a:rPr lang="fr"/>
              <a:t>Aime</a:t>
            </a:r>
          </a:p>
        </p:txBody>
      </p:sp>
      <p:sp>
        <p:nvSpPr>
          <p:cNvPr id="436" name="Shape 436"/>
          <p:cNvSpPr txBox="1"/>
          <p:nvPr/>
        </p:nvSpPr>
        <p:spPr>
          <a:xfrm>
            <a:off x="5285425" y="1714500"/>
            <a:ext cx="1642500" cy="301800"/>
          </a:xfrm>
          <a:prstGeom prst="rect">
            <a:avLst/>
          </a:prstGeom>
          <a:noFill/>
          <a:ln>
            <a:noFill/>
          </a:ln>
        </p:spPr>
        <p:txBody>
          <a:bodyPr lIns="91425" tIns="91425" rIns="91425" bIns="91425" anchor="t" anchorCtr="0">
            <a:noAutofit/>
          </a:bodyPr>
          <a:lstStyle/>
          <a:p>
            <a:pPr lvl="0" rtl="0">
              <a:spcBef>
                <a:spcPts val="0"/>
              </a:spcBef>
              <a:buNone/>
            </a:pPr>
            <a:r>
              <a:rPr lang="fr"/>
              <a:t>lui recommande</a:t>
            </a:r>
          </a:p>
        </p:txBody>
      </p:sp>
      <p:sp>
        <p:nvSpPr>
          <p:cNvPr id="16" name="Shape 269"/>
          <p:cNvSpPr txBox="1">
            <a:spLocks noGrp="1"/>
          </p:cNvSpPr>
          <p:nvPr>
            <p:ph type="title"/>
          </p:nvPr>
        </p:nvSpPr>
        <p:spPr>
          <a:xfrm>
            <a:off x="226207" y="596851"/>
            <a:ext cx="8520600" cy="572700"/>
          </a:xfrm>
          <a:prstGeom prst="rect">
            <a:avLst/>
          </a:prstGeom>
        </p:spPr>
        <p:txBody>
          <a:bodyPr lIns="91425" tIns="91425" rIns="91425" bIns="91425" anchor="b" anchorCtr="0">
            <a:noAutofit/>
          </a:bodyPr>
          <a:lstStyle/>
          <a:p>
            <a:pPr lvl="0">
              <a:spcBef>
                <a:spcPts val="0"/>
              </a:spcBef>
              <a:buNone/>
            </a:pPr>
            <a:r>
              <a:rPr lang="fr" b="1" dirty="0">
                <a:solidFill>
                  <a:schemeClr val="accent2">
                    <a:lumMod val="75000"/>
                  </a:schemeClr>
                </a:solidFill>
              </a:rPr>
              <a:t>Recommandation Sociale : </a:t>
            </a:r>
            <a:r>
              <a:rPr lang="fr" sz="2400" b="1" dirty="0">
                <a:solidFill>
                  <a:schemeClr val="accent2">
                    <a:lumMod val="75000"/>
                  </a:schemeClr>
                </a:solidFill>
              </a:rPr>
              <a:t>Collaborative Filtering (18/18)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2" name="Shape 442"/>
          <p:cNvSpPr txBox="1">
            <a:spLocks noGrp="1"/>
          </p:cNvSpPr>
          <p:nvPr>
            <p:ph type="body" idx="1"/>
          </p:nvPr>
        </p:nvSpPr>
        <p:spPr>
          <a:xfrm>
            <a:off x="311700" y="1492600"/>
            <a:ext cx="8520600" cy="3334800"/>
          </a:xfrm>
          <a:prstGeom prst="rect">
            <a:avLst/>
          </a:prstGeom>
        </p:spPr>
        <p:txBody>
          <a:bodyPr lIns="91425" tIns="91425" rIns="91425" bIns="91425" anchor="t" anchorCtr="0">
            <a:noAutofit/>
          </a:bodyPr>
          <a:lstStyle/>
          <a:p>
            <a:pPr marL="457200" lvl="0" indent="-228600" rtl="0">
              <a:spcBef>
                <a:spcPts val="0"/>
              </a:spcBef>
              <a:buChar char="❖"/>
            </a:pPr>
            <a:r>
              <a:rPr lang="fr"/>
              <a:t>Recommander des objets en se basant sur les qualités et les propriétés de l’objet lui-même.</a:t>
            </a:r>
          </a:p>
          <a:p>
            <a:pPr lvl="0">
              <a:spcBef>
                <a:spcPts val="0"/>
              </a:spcBef>
              <a:buNone/>
            </a:pPr>
            <a:endParaRPr/>
          </a:p>
          <a:p>
            <a:pPr marL="457200" lvl="0" indent="-228600" rtl="0">
              <a:spcBef>
                <a:spcPts val="0"/>
              </a:spcBef>
              <a:buChar char="➔"/>
            </a:pPr>
            <a:r>
              <a:rPr lang="fr"/>
              <a:t>D’ou l’interet d’avoir un maximum de caractéristiques sur les films. </a:t>
            </a:r>
          </a:p>
        </p:txBody>
      </p:sp>
      <p:sp>
        <p:nvSpPr>
          <p:cNvPr id="443" name="Shape 443"/>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25</a:t>
            </a:fld>
            <a:endParaRPr lang="fr">
              <a:solidFill>
                <a:schemeClr val="dk1"/>
              </a:solidFill>
              <a:latin typeface="Economica"/>
              <a:ea typeface="Economica"/>
              <a:cs typeface="Economica"/>
              <a:sym typeface="Economica"/>
            </a:endParaRPr>
          </a:p>
        </p:txBody>
      </p:sp>
      <p:sp>
        <p:nvSpPr>
          <p:cNvPr id="5" name="Shape 469"/>
          <p:cNvSpPr txBox="1">
            <a:spLocks/>
          </p:cNvSpPr>
          <p:nvPr/>
        </p:nvSpPr>
        <p:spPr>
          <a:xfrm>
            <a:off x="311700" y="431884"/>
            <a:ext cx="8905036" cy="831300"/>
          </a:xfrm>
          <a:prstGeom prst="rect">
            <a:avLst/>
          </a:prstGeom>
        </p:spPr>
        <p:txBody>
          <a:bodyPr vert="horz" lIns="91425" tIns="91425" rIns="91425" bIns="91425" rtlCol="0" anchor="b" anchorCtr="0">
            <a:noAutofit/>
          </a:bodyPr>
          <a:lstStyle>
            <a:lvl1pPr lvl="0" algn="l" defTabSz="685800" rtl="0" eaLnBrk="1" latinLnBrk="0" hangingPunct="1">
              <a:lnSpc>
                <a:spcPct val="85000"/>
              </a:lnSpc>
              <a:spcBef>
                <a:spcPts val="0"/>
              </a:spcBef>
              <a:buNone/>
              <a:defRPr sz="3600" kern="1200" spc="-38" baseline="0">
                <a:solidFill>
                  <a:schemeClr val="tx1">
                    <a:lumMod val="75000"/>
                    <a:lumOff val="25000"/>
                  </a:schemeClr>
                </a:solidFill>
                <a:latin typeface="+mj-lt"/>
                <a:ea typeface="+mj-ea"/>
                <a:cs typeface="+mj-cs"/>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a:buClr>
                <a:schemeClr val="dk2"/>
              </a:buClr>
              <a:buSzPct val="45833"/>
              <a:buFont typeface="Arial"/>
              <a:buNone/>
            </a:pPr>
            <a:endParaRPr lang="fr-FR" sz="3200" b="1" dirty="0">
              <a:solidFill>
                <a:schemeClr val="accent2">
                  <a:lumMod val="75000"/>
                </a:schemeClr>
              </a:solidFill>
            </a:endParaRPr>
          </a:p>
          <a:p>
            <a:pPr>
              <a:buClr>
                <a:schemeClr val="dk1"/>
              </a:buClr>
              <a:buSzPct val="26190"/>
              <a:buFont typeface="Arial"/>
              <a:buNone/>
            </a:pPr>
            <a:r>
              <a:rPr lang="fr-FR" sz="3200" b="1" dirty="0">
                <a:solidFill>
                  <a:schemeClr val="accent2">
                    <a:lumMod val="75000"/>
                  </a:schemeClr>
                </a:solidFill>
              </a:rPr>
              <a:t>Recommandation Objet: Content </a:t>
            </a:r>
            <a:r>
              <a:rPr lang="fr-FR" sz="3200" b="1" dirty="0" err="1">
                <a:solidFill>
                  <a:schemeClr val="accent2">
                    <a:lumMod val="75000"/>
                  </a:schemeClr>
                </a:solidFill>
              </a:rPr>
              <a:t>Based</a:t>
            </a:r>
            <a:r>
              <a:rPr lang="fr-FR" sz="3200" b="1" dirty="0">
                <a:solidFill>
                  <a:schemeClr val="accent2">
                    <a:lumMod val="75000"/>
                  </a:schemeClr>
                </a:solidFill>
              </a:rPr>
              <a:t> </a:t>
            </a:r>
            <a:r>
              <a:rPr lang="fr-FR" sz="3200" b="1" dirty="0" err="1">
                <a:solidFill>
                  <a:schemeClr val="accent2">
                    <a:lumMod val="75000"/>
                  </a:schemeClr>
                </a:solidFill>
              </a:rPr>
              <a:t>Filtering</a:t>
            </a:r>
            <a:r>
              <a:rPr lang="fr-FR" sz="3200" b="1" dirty="0">
                <a:solidFill>
                  <a:schemeClr val="accent2">
                    <a:lumMod val="75000"/>
                  </a:schemeClr>
                </a:solidFill>
              </a:rPr>
              <a:t> (1/8)</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Shape 448"/>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fr"/>
              <a:t>IMDbPY</a:t>
            </a:r>
          </a:p>
        </p:txBody>
      </p:sp>
      <p:sp>
        <p:nvSpPr>
          <p:cNvPr id="449" name="Shape 449"/>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r>
              <a:rPr lang="fr" dirty="0"/>
              <a:t>IMDbPY est un package Python utile pour récupérer et gérer les données de la base de données IMDb.</a:t>
            </a:r>
          </a:p>
          <a:p>
            <a:pPr lvl="0">
              <a:spcBef>
                <a:spcPts val="0"/>
              </a:spcBef>
              <a:buNone/>
            </a:pPr>
            <a:r>
              <a:rPr lang="fr" dirty="0"/>
              <a:t> </a:t>
            </a:r>
          </a:p>
          <a:p>
            <a:pPr lvl="0">
              <a:spcBef>
                <a:spcPts val="0"/>
              </a:spcBef>
              <a:buNone/>
            </a:pPr>
            <a:endParaRPr dirty="0"/>
          </a:p>
          <a:p>
            <a:pPr lvl="0">
              <a:spcBef>
                <a:spcPts val="0"/>
              </a:spcBef>
              <a:buNone/>
            </a:pPr>
            <a:endParaRPr dirty="0"/>
          </a:p>
          <a:p>
            <a:pPr lvl="0">
              <a:spcBef>
                <a:spcPts val="0"/>
              </a:spcBef>
              <a:buNone/>
            </a:pPr>
            <a:r>
              <a:rPr lang="fr" dirty="0"/>
              <a:t>                     													</a:t>
            </a:r>
          </a:p>
          <a:p>
            <a:pPr lvl="0">
              <a:spcBef>
                <a:spcPts val="0"/>
              </a:spcBef>
              <a:buClr>
                <a:schemeClr val="dk2"/>
              </a:buClr>
              <a:buSzPct val="61111"/>
              <a:buFont typeface="Arial"/>
              <a:buNone/>
            </a:pPr>
            <a:r>
              <a:rPr lang="fr" dirty="0"/>
              <a:t>                                                                </a:t>
            </a:r>
          </a:p>
          <a:p>
            <a:pPr lvl="0">
              <a:spcBef>
                <a:spcPts val="0"/>
              </a:spcBef>
              <a:buClr>
                <a:schemeClr val="dk2"/>
              </a:buClr>
              <a:buSzPct val="61111"/>
              <a:buFont typeface="Arial"/>
              <a:buNone/>
            </a:pPr>
            <a:endParaRPr dirty="0"/>
          </a:p>
          <a:p>
            <a:pPr lvl="0">
              <a:spcBef>
                <a:spcPts val="0"/>
              </a:spcBef>
              <a:buNone/>
            </a:pPr>
            <a:endParaRPr dirty="0"/>
          </a:p>
        </p:txBody>
      </p:sp>
      <p:sp>
        <p:nvSpPr>
          <p:cNvPr id="464" name="Shape 464"/>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26</a:t>
            </a:fld>
            <a:endParaRPr lang="fr">
              <a:solidFill>
                <a:schemeClr val="dk1"/>
              </a:solidFill>
              <a:latin typeface="Economica"/>
              <a:ea typeface="Economica"/>
              <a:cs typeface="Economica"/>
              <a:sym typeface="Economica"/>
            </a:endParaRPr>
          </a:p>
        </p:txBody>
      </p:sp>
      <p:pic>
        <p:nvPicPr>
          <p:cNvPr id="450" name="Shape 450"/>
          <p:cNvPicPr preferRelativeResize="0"/>
          <p:nvPr/>
        </p:nvPicPr>
        <p:blipFill>
          <a:blip r:embed="rId3">
            <a:alphaModFix/>
          </a:blip>
          <a:stretch>
            <a:fillRect/>
          </a:stretch>
        </p:blipFill>
        <p:spPr>
          <a:xfrm>
            <a:off x="155050" y="341437"/>
            <a:ext cx="2095500" cy="676275"/>
          </a:xfrm>
          <a:prstGeom prst="rect">
            <a:avLst/>
          </a:prstGeom>
          <a:noFill/>
          <a:ln>
            <a:noFill/>
          </a:ln>
        </p:spPr>
      </p:pic>
      <p:pic>
        <p:nvPicPr>
          <p:cNvPr id="460" name="Shape 460"/>
          <p:cNvPicPr preferRelativeResize="0"/>
          <p:nvPr/>
        </p:nvPicPr>
        <p:blipFill>
          <a:blip r:embed="rId4">
            <a:alphaModFix/>
          </a:blip>
          <a:stretch>
            <a:fillRect/>
          </a:stretch>
        </p:blipFill>
        <p:spPr>
          <a:xfrm>
            <a:off x="1795450" y="2300287"/>
            <a:ext cx="5553075" cy="847725"/>
          </a:xfrm>
          <a:prstGeom prst="rect">
            <a:avLst/>
          </a:prstGeom>
          <a:noFill/>
          <a:ln>
            <a:noFill/>
          </a:ln>
        </p:spPr>
      </p:pic>
      <p:pic>
        <p:nvPicPr>
          <p:cNvPr id="461" name="Shape 461"/>
          <p:cNvPicPr preferRelativeResize="0"/>
          <p:nvPr/>
        </p:nvPicPr>
        <p:blipFill>
          <a:blip r:embed="rId5">
            <a:alphaModFix/>
          </a:blip>
          <a:stretch>
            <a:fillRect/>
          </a:stretch>
        </p:blipFill>
        <p:spPr>
          <a:xfrm>
            <a:off x="1738862" y="3778000"/>
            <a:ext cx="2875439" cy="572700"/>
          </a:xfrm>
          <a:prstGeom prst="rect">
            <a:avLst/>
          </a:prstGeom>
          <a:noFill/>
          <a:ln>
            <a:noFill/>
          </a:ln>
        </p:spPr>
      </p:pic>
      <p:pic>
        <p:nvPicPr>
          <p:cNvPr id="462" name="Shape 462"/>
          <p:cNvPicPr preferRelativeResize="0"/>
          <p:nvPr/>
        </p:nvPicPr>
        <p:blipFill>
          <a:blip r:embed="rId6">
            <a:alphaModFix/>
          </a:blip>
          <a:stretch>
            <a:fillRect/>
          </a:stretch>
        </p:blipFill>
        <p:spPr>
          <a:xfrm>
            <a:off x="806599" y="3723074"/>
            <a:ext cx="682549" cy="682550"/>
          </a:xfrm>
          <a:prstGeom prst="rect">
            <a:avLst/>
          </a:prstGeom>
          <a:noFill/>
          <a:ln>
            <a:noFill/>
          </a:ln>
        </p:spPr>
      </p:pic>
      <p:sp>
        <p:nvSpPr>
          <p:cNvPr id="463" name="Shape 463"/>
          <p:cNvSpPr txBox="1"/>
          <p:nvPr/>
        </p:nvSpPr>
        <p:spPr>
          <a:xfrm>
            <a:off x="4986850" y="3746650"/>
            <a:ext cx="3459300" cy="7923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Clr>
                <a:schemeClr val="dk2"/>
              </a:buClr>
              <a:buSzPct val="61111"/>
              <a:buFont typeface="Arial"/>
              <a:buNone/>
            </a:pPr>
            <a:r>
              <a:rPr lang="fr" sz="1800">
                <a:solidFill>
                  <a:schemeClr val="dk2"/>
                </a:solidFill>
                <a:latin typeface="Playfair Display"/>
                <a:ea typeface="Playfair Display"/>
                <a:cs typeface="Playfair Display"/>
                <a:sym typeface="Playfair Display"/>
              </a:rPr>
              <a:t>Pour 1000 ligne il nous a fallu environ 56 min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Shape 469"/>
          <p:cNvSpPr txBox="1">
            <a:spLocks noGrp="1"/>
          </p:cNvSpPr>
          <p:nvPr>
            <p:ph type="title"/>
          </p:nvPr>
        </p:nvSpPr>
        <p:spPr>
          <a:xfrm>
            <a:off x="311700" y="315925"/>
            <a:ext cx="8905036" cy="831300"/>
          </a:xfrm>
          <a:prstGeom prst="rect">
            <a:avLst/>
          </a:prstGeom>
        </p:spPr>
        <p:txBody>
          <a:bodyPr lIns="91425" tIns="91425" rIns="91425" bIns="91425" anchor="b" anchorCtr="0">
            <a:noAutofit/>
          </a:bodyPr>
          <a:lstStyle/>
          <a:p>
            <a:pPr lvl="0">
              <a:spcBef>
                <a:spcPts val="0"/>
              </a:spcBef>
              <a:buClr>
                <a:schemeClr val="dk2"/>
              </a:buClr>
              <a:buSzPct val="45833"/>
              <a:buFont typeface="Arial"/>
              <a:buNone/>
            </a:pPr>
            <a:endParaRPr sz="3200" b="1" dirty="0">
              <a:solidFill>
                <a:schemeClr val="accent2">
                  <a:lumMod val="75000"/>
                </a:schemeClr>
              </a:solidFill>
            </a:endParaRPr>
          </a:p>
          <a:p>
            <a:pPr lvl="0">
              <a:spcBef>
                <a:spcPts val="0"/>
              </a:spcBef>
              <a:buClr>
                <a:schemeClr val="dk1"/>
              </a:buClr>
              <a:buSzPct val="26190"/>
              <a:buFont typeface="Arial"/>
              <a:buNone/>
            </a:pPr>
            <a:r>
              <a:rPr lang="fr" sz="3200" b="1" dirty="0">
                <a:solidFill>
                  <a:schemeClr val="accent2">
                    <a:lumMod val="75000"/>
                  </a:schemeClr>
                </a:solidFill>
              </a:rPr>
              <a:t>Recommandation Objet: Content Based Filtering (3/8)</a:t>
            </a:r>
          </a:p>
        </p:txBody>
      </p:sp>
      <p:sp>
        <p:nvSpPr>
          <p:cNvPr id="470" name="Shape 470"/>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r>
              <a:rPr lang="fr"/>
              <a:t>         Création de la matrice de similarité entre les films</a:t>
            </a:r>
          </a:p>
          <a:p>
            <a:pPr lvl="0">
              <a:spcBef>
                <a:spcPts val="0"/>
              </a:spcBef>
              <a:buNone/>
            </a:pPr>
            <a:endParaRPr/>
          </a:p>
          <a:p>
            <a:pPr lvl="0">
              <a:spcBef>
                <a:spcPts val="0"/>
              </a:spcBef>
              <a:buNone/>
            </a:pPr>
            <a:endParaRPr/>
          </a:p>
          <a:p>
            <a:pPr lvl="0">
              <a:spcBef>
                <a:spcPts val="0"/>
              </a:spcBef>
              <a:buNone/>
            </a:pPr>
            <a:endParaRPr/>
          </a:p>
          <a:p>
            <a:pPr lvl="0">
              <a:spcBef>
                <a:spcPts val="0"/>
              </a:spcBef>
              <a:buNone/>
            </a:pPr>
            <a:r>
              <a:rPr lang="fr"/>
              <a:t>	Vectorizer</a:t>
            </a:r>
          </a:p>
          <a:p>
            <a:pPr lvl="0">
              <a:spcBef>
                <a:spcPts val="0"/>
              </a:spcBef>
              <a:buNone/>
            </a:pPr>
            <a:endParaRPr/>
          </a:p>
        </p:txBody>
      </p:sp>
      <p:sp>
        <p:nvSpPr>
          <p:cNvPr id="477" name="Shape 477"/>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27</a:t>
            </a:fld>
            <a:endParaRPr lang="fr">
              <a:solidFill>
                <a:schemeClr val="dk1"/>
              </a:solidFill>
              <a:latin typeface="Economica"/>
              <a:ea typeface="Economica"/>
              <a:cs typeface="Economica"/>
              <a:sym typeface="Economica"/>
            </a:endParaRPr>
          </a:p>
        </p:txBody>
      </p:sp>
      <p:pic>
        <p:nvPicPr>
          <p:cNvPr id="471" name="Shape 471"/>
          <p:cNvPicPr preferRelativeResize="0"/>
          <p:nvPr/>
        </p:nvPicPr>
        <p:blipFill>
          <a:blip r:embed="rId3">
            <a:alphaModFix/>
          </a:blip>
          <a:stretch>
            <a:fillRect/>
          </a:stretch>
        </p:blipFill>
        <p:spPr>
          <a:xfrm>
            <a:off x="3814750" y="1678312"/>
            <a:ext cx="1514475" cy="1343025"/>
          </a:xfrm>
          <a:prstGeom prst="rect">
            <a:avLst/>
          </a:prstGeom>
          <a:noFill/>
          <a:ln>
            <a:noFill/>
          </a:ln>
        </p:spPr>
      </p:pic>
      <p:pic>
        <p:nvPicPr>
          <p:cNvPr id="472" name="Shape 472"/>
          <p:cNvPicPr preferRelativeResize="0"/>
          <p:nvPr/>
        </p:nvPicPr>
        <p:blipFill rotWithShape="1">
          <a:blip r:embed="rId4">
            <a:alphaModFix/>
          </a:blip>
          <a:srcRect l="19904" t="12773" r="20659" b="19713"/>
          <a:stretch/>
        </p:blipFill>
        <p:spPr>
          <a:xfrm>
            <a:off x="376975" y="1105625"/>
            <a:ext cx="471506" cy="572700"/>
          </a:xfrm>
          <a:prstGeom prst="rect">
            <a:avLst/>
          </a:prstGeom>
          <a:noFill/>
          <a:ln>
            <a:noFill/>
          </a:ln>
        </p:spPr>
      </p:pic>
      <p:pic>
        <p:nvPicPr>
          <p:cNvPr id="473" name="Shape 473"/>
          <p:cNvPicPr preferRelativeResize="0"/>
          <p:nvPr/>
        </p:nvPicPr>
        <p:blipFill>
          <a:blip r:embed="rId5">
            <a:alphaModFix/>
          </a:blip>
          <a:stretch>
            <a:fillRect/>
          </a:stretch>
        </p:blipFill>
        <p:spPr>
          <a:xfrm>
            <a:off x="429600" y="3347050"/>
            <a:ext cx="366250" cy="366250"/>
          </a:xfrm>
          <a:prstGeom prst="rect">
            <a:avLst/>
          </a:prstGeom>
          <a:noFill/>
          <a:ln>
            <a:noFill/>
          </a:ln>
        </p:spPr>
      </p:pic>
      <p:pic>
        <p:nvPicPr>
          <p:cNvPr id="474" name="Shape 474"/>
          <p:cNvPicPr preferRelativeResize="0"/>
          <p:nvPr/>
        </p:nvPicPr>
        <p:blipFill rotWithShape="1">
          <a:blip r:embed="rId6">
            <a:alphaModFix/>
          </a:blip>
          <a:srcRect b="24613"/>
          <a:stretch/>
        </p:blipFill>
        <p:spPr>
          <a:xfrm>
            <a:off x="5198025" y="3792025"/>
            <a:ext cx="3822149" cy="943074"/>
          </a:xfrm>
          <a:prstGeom prst="rect">
            <a:avLst/>
          </a:prstGeom>
          <a:noFill/>
          <a:ln>
            <a:noFill/>
          </a:ln>
        </p:spPr>
      </p:pic>
      <p:pic>
        <p:nvPicPr>
          <p:cNvPr id="475" name="Shape 475"/>
          <p:cNvPicPr preferRelativeResize="0"/>
          <p:nvPr/>
        </p:nvPicPr>
        <p:blipFill rotWithShape="1">
          <a:blip r:embed="rId7">
            <a:alphaModFix/>
          </a:blip>
          <a:srcRect r="26996"/>
          <a:stretch/>
        </p:blipFill>
        <p:spPr>
          <a:xfrm>
            <a:off x="141125" y="3825650"/>
            <a:ext cx="3822149" cy="943075"/>
          </a:xfrm>
          <a:prstGeom prst="rect">
            <a:avLst/>
          </a:prstGeom>
          <a:noFill/>
          <a:ln>
            <a:noFill/>
          </a:ln>
        </p:spPr>
      </p:pic>
      <p:pic>
        <p:nvPicPr>
          <p:cNvPr id="476" name="Shape 476"/>
          <p:cNvPicPr preferRelativeResize="0"/>
          <p:nvPr/>
        </p:nvPicPr>
        <p:blipFill>
          <a:blip r:embed="rId8">
            <a:alphaModFix/>
          </a:blip>
          <a:stretch>
            <a:fillRect/>
          </a:stretch>
        </p:blipFill>
        <p:spPr>
          <a:xfrm>
            <a:off x="4294301" y="3977212"/>
            <a:ext cx="572699" cy="5726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Shape 483"/>
          <p:cNvSpPr txBox="1">
            <a:spLocks noGrp="1"/>
          </p:cNvSpPr>
          <p:nvPr>
            <p:ph type="body" idx="1"/>
          </p:nvPr>
        </p:nvSpPr>
        <p:spPr>
          <a:xfrm>
            <a:off x="311700" y="1234075"/>
            <a:ext cx="8520600" cy="3765000"/>
          </a:xfrm>
          <a:prstGeom prst="rect">
            <a:avLst/>
          </a:prstGeom>
        </p:spPr>
        <p:txBody>
          <a:bodyPr lIns="91425" tIns="91425" rIns="91425" bIns="91425" anchor="t" anchorCtr="0">
            <a:noAutofit/>
          </a:bodyPr>
          <a:lstStyle/>
          <a:p>
            <a:pPr lvl="0">
              <a:spcBef>
                <a:spcPts val="0"/>
              </a:spcBef>
              <a:buNone/>
            </a:pPr>
            <a:r>
              <a:rPr lang="fr"/>
              <a:t>La métrique cosine similarity </a:t>
            </a:r>
          </a:p>
          <a:p>
            <a:pPr lvl="0">
              <a:spcBef>
                <a:spcPts val="0"/>
              </a:spcBef>
              <a:buNone/>
            </a:pPr>
            <a:endParaRPr/>
          </a:p>
        </p:txBody>
      </p:sp>
      <p:sp>
        <p:nvSpPr>
          <p:cNvPr id="486" name="Shape 486"/>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28</a:t>
            </a:fld>
            <a:endParaRPr lang="fr">
              <a:solidFill>
                <a:schemeClr val="dk1"/>
              </a:solidFill>
              <a:latin typeface="Economica"/>
              <a:ea typeface="Economica"/>
              <a:cs typeface="Economica"/>
              <a:sym typeface="Economica"/>
            </a:endParaRPr>
          </a:p>
        </p:txBody>
      </p:sp>
      <p:pic>
        <p:nvPicPr>
          <p:cNvPr id="484" name="Shape 484"/>
          <p:cNvPicPr preferRelativeResize="0"/>
          <p:nvPr/>
        </p:nvPicPr>
        <p:blipFill>
          <a:blip r:embed="rId3">
            <a:alphaModFix/>
          </a:blip>
          <a:stretch>
            <a:fillRect/>
          </a:stretch>
        </p:blipFill>
        <p:spPr>
          <a:xfrm>
            <a:off x="3819525" y="1418487"/>
            <a:ext cx="1504950" cy="962025"/>
          </a:xfrm>
          <a:prstGeom prst="rect">
            <a:avLst/>
          </a:prstGeom>
          <a:noFill/>
          <a:ln>
            <a:noFill/>
          </a:ln>
        </p:spPr>
      </p:pic>
      <p:pic>
        <p:nvPicPr>
          <p:cNvPr id="485" name="Shape 485"/>
          <p:cNvPicPr preferRelativeResize="0"/>
          <p:nvPr/>
        </p:nvPicPr>
        <p:blipFill>
          <a:blip r:embed="rId4">
            <a:alphaModFix/>
          </a:blip>
          <a:stretch>
            <a:fillRect/>
          </a:stretch>
        </p:blipFill>
        <p:spPr>
          <a:xfrm>
            <a:off x="467512" y="2380525"/>
            <a:ext cx="8067675" cy="2362200"/>
          </a:xfrm>
          <a:prstGeom prst="rect">
            <a:avLst/>
          </a:prstGeom>
          <a:noFill/>
          <a:ln>
            <a:noFill/>
          </a:ln>
        </p:spPr>
      </p:pic>
      <p:sp>
        <p:nvSpPr>
          <p:cNvPr id="9" name="Shape 469"/>
          <p:cNvSpPr txBox="1">
            <a:spLocks/>
          </p:cNvSpPr>
          <p:nvPr/>
        </p:nvSpPr>
        <p:spPr>
          <a:xfrm>
            <a:off x="311700" y="345034"/>
            <a:ext cx="8905036" cy="831300"/>
          </a:xfrm>
          <a:prstGeom prst="rect">
            <a:avLst/>
          </a:prstGeom>
        </p:spPr>
        <p:txBody>
          <a:bodyPr vert="horz" lIns="91425" tIns="91425" rIns="91425" bIns="91425" rtlCol="0" anchor="b" anchorCtr="0">
            <a:noAutofit/>
          </a:bodyPr>
          <a:lstStyle>
            <a:lvl1pPr lvl="0" algn="l" defTabSz="685800" rtl="0" eaLnBrk="1" latinLnBrk="0" hangingPunct="1">
              <a:lnSpc>
                <a:spcPct val="85000"/>
              </a:lnSpc>
              <a:spcBef>
                <a:spcPts val="0"/>
              </a:spcBef>
              <a:buNone/>
              <a:defRPr sz="3600" kern="1200" spc="-38" baseline="0">
                <a:solidFill>
                  <a:schemeClr val="tx1">
                    <a:lumMod val="75000"/>
                    <a:lumOff val="25000"/>
                  </a:schemeClr>
                </a:solidFill>
                <a:latin typeface="+mj-lt"/>
                <a:ea typeface="+mj-ea"/>
                <a:cs typeface="+mj-cs"/>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a:buClr>
                <a:schemeClr val="dk2"/>
              </a:buClr>
              <a:buSzPct val="45833"/>
              <a:buFont typeface="Arial"/>
              <a:buNone/>
            </a:pPr>
            <a:endParaRPr lang="fr-FR" sz="3200" b="1" dirty="0">
              <a:solidFill>
                <a:schemeClr val="accent2">
                  <a:lumMod val="75000"/>
                </a:schemeClr>
              </a:solidFill>
            </a:endParaRPr>
          </a:p>
          <a:p>
            <a:pPr>
              <a:buClr>
                <a:schemeClr val="dk1"/>
              </a:buClr>
              <a:buSzPct val="26190"/>
              <a:buFont typeface="Arial"/>
              <a:buNone/>
            </a:pPr>
            <a:r>
              <a:rPr lang="fr-FR" sz="3200" b="1" dirty="0">
                <a:solidFill>
                  <a:schemeClr val="accent2">
                    <a:lumMod val="75000"/>
                  </a:schemeClr>
                </a:solidFill>
              </a:rPr>
              <a:t>Recommandation Objet: Content </a:t>
            </a:r>
            <a:r>
              <a:rPr lang="fr-FR" sz="3200" b="1" dirty="0" err="1">
                <a:solidFill>
                  <a:schemeClr val="accent2">
                    <a:lumMod val="75000"/>
                  </a:schemeClr>
                </a:solidFill>
              </a:rPr>
              <a:t>Based</a:t>
            </a:r>
            <a:r>
              <a:rPr lang="fr-FR" sz="3200" b="1" dirty="0">
                <a:solidFill>
                  <a:schemeClr val="accent2">
                    <a:lumMod val="75000"/>
                  </a:schemeClr>
                </a:solidFill>
              </a:rPr>
              <a:t> </a:t>
            </a:r>
            <a:r>
              <a:rPr lang="fr-FR" sz="3200" b="1" dirty="0" err="1">
                <a:solidFill>
                  <a:schemeClr val="accent2">
                    <a:lumMod val="75000"/>
                  </a:schemeClr>
                </a:solidFill>
              </a:rPr>
              <a:t>Filtering</a:t>
            </a:r>
            <a:r>
              <a:rPr lang="fr-FR" sz="3200" b="1" dirty="0">
                <a:solidFill>
                  <a:schemeClr val="accent2">
                    <a:lumMod val="75000"/>
                  </a:schemeClr>
                </a:solidFill>
              </a:rPr>
              <a:t> (4/8)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2" name="Shape 492"/>
          <p:cNvSpPr txBox="1">
            <a:spLocks noGrp="1"/>
          </p:cNvSpPr>
          <p:nvPr>
            <p:ph type="body" idx="1"/>
          </p:nvPr>
        </p:nvSpPr>
        <p:spPr>
          <a:xfrm>
            <a:off x="379725" y="1235050"/>
            <a:ext cx="8520600" cy="3334800"/>
          </a:xfrm>
          <a:prstGeom prst="rect">
            <a:avLst/>
          </a:prstGeom>
        </p:spPr>
        <p:txBody>
          <a:bodyPr lIns="91425" tIns="91425" rIns="91425" bIns="91425" anchor="t" anchorCtr="0">
            <a:noAutofit/>
          </a:bodyPr>
          <a:lstStyle/>
          <a:p>
            <a:pPr lvl="0">
              <a:spcBef>
                <a:spcPts val="0"/>
              </a:spcBef>
              <a:buNone/>
            </a:pPr>
            <a:r>
              <a:rPr lang="fr"/>
              <a:t>recommandation basée sur la variables genre : </a:t>
            </a:r>
          </a:p>
          <a:p>
            <a:pPr lvl="0">
              <a:spcBef>
                <a:spcPts val="0"/>
              </a:spcBef>
              <a:buNone/>
            </a:pPr>
            <a:r>
              <a:rPr lang="fr"/>
              <a:t>				</a:t>
            </a:r>
          </a:p>
        </p:txBody>
      </p:sp>
      <p:sp>
        <p:nvSpPr>
          <p:cNvPr id="500" name="Shape 500"/>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29</a:t>
            </a:fld>
            <a:endParaRPr lang="fr">
              <a:solidFill>
                <a:schemeClr val="dk1"/>
              </a:solidFill>
              <a:latin typeface="Economica"/>
              <a:ea typeface="Economica"/>
              <a:cs typeface="Economica"/>
              <a:sym typeface="Economica"/>
            </a:endParaRPr>
          </a:p>
        </p:txBody>
      </p:sp>
      <p:pic>
        <p:nvPicPr>
          <p:cNvPr id="493" name="Shape 493"/>
          <p:cNvPicPr preferRelativeResize="0"/>
          <p:nvPr/>
        </p:nvPicPr>
        <p:blipFill>
          <a:blip r:embed="rId3">
            <a:alphaModFix/>
          </a:blip>
          <a:stretch>
            <a:fillRect/>
          </a:stretch>
        </p:blipFill>
        <p:spPr>
          <a:xfrm>
            <a:off x="605325" y="1998875"/>
            <a:ext cx="2028339" cy="269824"/>
          </a:xfrm>
          <a:prstGeom prst="rect">
            <a:avLst/>
          </a:prstGeom>
          <a:noFill/>
          <a:ln>
            <a:noFill/>
          </a:ln>
        </p:spPr>
      </p:pic>
      <p:pic>
        <p:nvPicPr>
          <p:cNvPr id="494" name="Shape 494"/>
          <p:cNvPicPr preferRelativeResize="0"/>
          <p:nvPr/>
        </p:nvPicPr>
        <p:blipFill>
          <a:blip r:embed="rId4">
            <a:alphaModFix/>
          </a:blip>
          <a:stretch>
            <a:fillRect/>
          </a:stretch>
        </p:blipFill>
        <p:spPr>
          <a:xfrm>
            <a:off x="2936501" y="1920162"/>
            <a:ext cx="572699" cy="572699"/>
          </a:xfrm>
          <a:prstGeom prst="rect">
            <a:avLst/>
          </a:prstGeom>
          <a:noFill/>
          <a:ln>
            <a:noFill/>
          </a:ln>
        </p:spPr>
      </p:pic>
      <p:pic>
        <p:nvPicPr>
          <p:cNvPr id="495" name="Shape 495"/>
          <p:cNvPicPr preferRelativeResize="0"/>
          <p:nvPr/>
        </p:nvPicPr>
        <p:blipFill>
          <a:blip r:embed="rId5">
            <a:alphaModFix/>
          </a:blip>
          <a:stretch>
            <a:fillRect/>
          </a:stretch>
        </p:blipFill>
        <p:spPr>
          <a:xfrm>
            <a:off x="729512" y="2589987"/>
            <a:ext cx="2143125" cy="2143125"/>
          </a:xfrm>
          <a:prstGeom prst="rect">
            <a:avLst/>
          </a:prstGeom>
          <a:noFill/>
          <a:ln>
            <a:noFill/>
          </a:ln>
        </p:spPr>
      </p:pic>
      <p:pic>
        <p:nvPicPr>
          <p:cNvPr id="496" name="Shape 496"/>
          <p:cNvPicPr preferRelativeResize="0"/>
          <p:nvPr/>
        </p:nvPicPr>
        <p:blipFill>
          <a:blip r:embed="rId6">
            <a:alphaModFix/>
          </a:blip>
          <a:stretch>
            <a:fillRect/>
          </a:stretch>
        </p:blipFill>
        <p:spPr>
          <a:xfrm>
            <a:off x="605325" y="2944799"/>
            <a:ext cx="1078026" cy="786950"/>
          </a:xfrm>
          <a:prstGeom prst="rect">
            <a:avLst/>
          </a:prstGeom>
          <a:noFill/>
          <a:ln>
            <a:noFill/>
          </a:ln>
        </p:spPr>
      </p:pic>
      <p:pic>
        <p:nvPicPr>
          <p:cNvPr id="497" name="Shape 497"/>
          <p:cNvPicPr preferRelativeResize="0"/>
          <p:nvPr/>
        </p:nvPicPr>
        <p:blipFill rotWithShape="1">
          <a:blip r:embed="rId7">
            <a:alphaModFix/>
          </a:blip>
          <a:srcRect b="28428"/>
          <a:stretch/>
        </p:blipFill>
        <p:spPr>
          <a:xfrm>
            <a:off x="1925925" y="2655606"/>
            <a:ext cx="1078024" cy="1076143"/>
          </a:xfrm>
          <a:prstGeom prst="rect">
            <a:avLst/>
          </a:prstGeom>
          <a:noFill/>
          <a:ln>
            <a:noFill/>
          </a:ln>
        </p:spPr>
      </p:pic>
      <p:sp>
        <p:nvSpPr>
          <p:cNvPr id="498" name="Shape 498"/>
          <p:cNvSpPr txBox="1"/>
          <p:nvPr/>
        </p:nvSpPr>
        <p:spPr>
          <a:xfrm>
            <a:off x="4076325" y="2078200"/>
            <a:ext cx="3792000" cy="2217600"/>
          </a:xfrm>
          <a:prstGeom prst="rect">
            <a:avLst/>
          </a:prstGeom>
          <a:noFill/>
          <a:ln>
            <a:noFill/>
          </a:ln>
        </p:spPr>
        <p:txBody>
          <a:bodyPr lIns="91425" tIns="91425" rIns="91425" bIns="91425" anchor="t" anchorCtr="0">
            <a:noAutofit/>
          </a:bodyPr>
          <a:lstStyle/>
          <a:p>
            <a:pPr marL="457200" lvl="0" indent="-228600" rtl="0">
              <a:spcBef>
                <a:spcPts val="0"/>
              </a:spcBef>
              <a:buChar char="●"/>
            </a:pPr>
            <a:r>
              <a:rPr lang="fr" sz="1800">
                <a:solidFill>
                  <a:schemeClr val="dk2"/>
                </a:solidFill>
                <a:latin typeface="Playfair Display"/>
                <a:ea typeface="Playfair Display"/>
                <a:cs typeface="Playfair Display"/>
                <a:sym typeface="Playfair Display"/>
              </a:rPr>
              <a:t>Animation</a:t>
            </a:r>
          </a:p>
          <a:p>
            <a:pPr marL="457200" lvl="0" indent="-228600" rtl="0">
              <a:spcBef>
                <a:spcPts val="0"/>
              </a:spcBef>
              <a:buChar char="●"/>
            </a:pPr>
            <a:r>
              <a:rPr lang="fr" sz="1800">
                <a:solidFill>
                  <a:schemeClr val="dk2"/>
                </a:solidFill>
                <a:latin typeface="Playfair Display"/>
                <a:ea typeface="Playfair Display"/>
                <a:cs typeface="Playfair Display"/>
                <a:sym typeface="Playfair Display"/>
              </a:rPr>
              <a:t>Adventure</a:t>
            </a:r>
          </a:p>
          <a:p>
            <a:pPr marL="457200" lvl="0" indent="-228600" rtl="0">
              <a:spcBef>
                <a:spcPts val="0"/>
              </a:spcBef>
              <a:buChar char="●"/>
            </a:pPr>
            <a:r>
              <a:rPr lang="fr" sz="1800">
                <a:solidFill>
                  <a:schemeClr val="dk2"/>
                </a:solidFill>
                <a:latin typeface="Playfair Display"/>
                <a:ea typeface="Playfair Display"/>
                <a:cs typeface="Playfair Display"/>
                <a:sym typeface="Playfair Display"/>
              </a:rPr>
              <a:t>Comedy</a:t>
            </a:r>
          </a:p>
          <a:p>
            <a:pPr marL="457200" lvl="0" indent="-228600" rtl="0">
              <a:spcBef>
                <a:spcPts val="0"/>
              </a:spcBef>
              <a:buChar char="●"/>
            </a:pPr>
            <a:r>
              <a:rPr lang="fr" sz="1800">
                <a:solidFill>
                  <a:schemeClr val="dk2"/>
                </a:solidFill>
                <a:latin typeface="Playfair Display"/>
                <a:ea typeface="Playfair Display"/>
                <a:cs typeface="Playfair Display"/>
                <a:sym typeface="Playfair Display"/>
              </a:rPr>
              <a:t>Family</a:t>
            </a:r>
          </a:p>
          <a:p>
            <a:pPr marL="457200" lvl="0" indent="-228600">
              <a:spcBef>
                <a:spcPts val="0"/>
              </a:spcBef>
              <a:buChar char="●"/>
            </a:pPr>
            <a:r>
              <a:rPr lang="fr" sz="1800">
                <a:solidFill>
                  <a:schemeClr val="dk2"/>
                </a:solidFill>
                <a:latin typeface="Playfair Display"/>
                <a:ea typeface="Playfair Display"/>
                <a:cs typeface="Playfair Display"/>
                <a:sym typeface="Playfair Display"/>
              </a:rPr>
              <a:t>Fantasy</a:t>
            </a:r>
          </a:p>
        </p:txBody>
      </p:sp>
      <p:pic>
        <p:nvPicPr>
          <p:cNvPr id="499" name="Shape 499"/>
          <p:cNvPicPr preferRelativeResize="0"/>
          <p:nvPr/>
        </p:nvPicPr>
        <p:blipFill>
          <a:blip r:embed="rId8">
            <a:alphaModFix/>
          </a:blip>
          <a:stretch>
            <a:fillRect/>
          </a:stretch>
        </p:blipFill>
        <p:spPr>
          <a:xfrm>
            <a:off x="8259590" y="1920140"/>
            <a:ext cx="572699" cy="572699"/>
          </a:xfrm>
          <a:prstGeom prst="rect">
            <a:avLst/>
          </a:prstGeom>
          <a:noFill/>
          <a:ln>
            <a:noFill/>
          </a:ln>
        </p:spPr>
      </p:pic>
      <p:sp>
        <p:nvSpPr>
          <p:cNvPr id="14" name="Shape 469"/>
          <p:cNvSpPr txBox="1">
            <a:spLocks noGrp="1"/>
          </p:cNvSpPr>
          <p:nvPr>
            <p:ph type="title"/>
          </p:nvPr>
        </p:nvSpPr>
        <p:spPr>
          <a:xfrm>
            <a:off x="311700" y="315925"/>
            <a:ext cx="8905036" cy="831300"/>
          </a:xfrm>
          <a:prstGeom prst="rect">
            <a:avLst/>
          </a:prstGeom>
        </p:spPr>
        <p:txBody>
          <a:bodyPr lIns="91425" tIns="91425" rIns="91425" bIns="91425" anchor="b" anchorCtr="0">
            <a:noAutofit/>
          </a:bodyPr>
          <a:lstStyle/>
          <a:p>
            <a:pPr lvl="0">
              <a:spcBef>
                <a:spcPts val="0"/>
              </a:spcBef>
              <a:buClr>
                <a:schemeClr val="dk2"/>
              </a:buClr>
              <a:buSzPct val="45833"/>
              <a:buFont typeface="Arial"/>
              <a:buNone/>
            </a:pPr>
            <a:endParaRPr sz="3200" b="1" dirty="0">
              <a:solidFill>
                <a:schemeClr val="accent2">
                  <a:lumMod val="75000"/>
                </a:schemeClr>
              </a:solidFill>
            </a:endParaRPr>
          </a:p>
          <a:p>
            <a:pPr lvl="0">
              <a:spcBef>
                <a:spcPts val="0"/>
              </a:spcBef>
              <a:buClr>
                <a:schemeClr val="dk1"/>
              </a:buClr>
              <a:buSzPct val="26190"/>
              <a:buFont typeface="Arial"/>
              <a:buNone/>
            </a:pPr>
            <a:r>
              <a:rPr lang="fr" sz="3200" b="1" dirty="0">
                <a:solidFill>
                  <a:schemeClr val="accent2">
                    <a:lumMod val="75000"/>
                  </a:schemeClr>
                </a:solidFill>
              </a:rPr>
              <a:t>Recommandation Objet: Content Based Filtering (5/8)</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fr" b="1" dirty="0">
                <a:solidFill>
                  <a:schemeClr val="accent2">
                    <a:lumMod val="75000"/>
                  </a:schemeClr>
                </a:solidFill>
              </a:rPr>
              <a:t>Introduction</a:t>
            </a:r>
          </a:p>
        </p:txBody>
      </p:sp>
      <p:sp>
        <p:nvSpPr>
          <p:cNvPr id="240" name="Shape 240"/>
          <p:cNvSpPr txBox="1">
            <a:spLocks noGrp="1"/>
          </p:cNvSpPr>
          <p:nvPr>
            <p:ph type="body" idx="1"/>
          </p:nvPr>
        </p:nvSpPr>
        <p:spPr>
          <a:xfrm>
            <a:off x="311700" y="1310275"/>
            <a:ext cx="8520600" cy="3334800"/>
          </a:xfrm>
          <a:prstGeom prst="rect">
            <a:avLst/>
          </a:prstGeom>
        </p:spPr>
        <p:txBody>
          <a:bodyPr lIns="91425" tIns="91425" rIns="91425" bIns="91425" anchor="t" anchorCtr="0">
            <a:noAutofit/>
          </a:bodyPr>
          <a:lstStyle/>
          <a:p>
            <a:pPr marL="457200" marR="0" lvl="0" indent="-330200" algn="l" rtl="0">
              <a:lnSpc>
                <a:spcPct val="150000"/>
              </a:lnSpc>
              <a:spcBef>
                <a:spcPts val="0"/>
              </a:spcBef>
              <a:spcAft>
                <a:spcPts val="1600"/>
              </a:spcAft>
              <a:buSzPct val="88888"/>
              <a:buChar char="★"/>
            </a:pPr>
            <a:r>
              <a:rPr lang="fr"/>
              <a:t>My New Mood  start-up créée en 2015 qui vise l’univers de la nuit.</a:t>
            </a:r>
          </a:p>
          <a:p>
            <a:pPr marL="457200" marR="0" lvl="0" indent="-330200" algn="l" rtl="0">
              <a:lnSpc>
                <a:spcPct val="150000"/>
              </a:lnSpc>
              <a:spcBef>
                <a:spcPts val="0"/>
              </a:spcBef>
              <a:spcAft>
                <a:spcPts val="1600"/>
              </a:spcAft>
              <a:buSzPct val="88888"/>
              <a:buChar char="★"/>
            </a:pPr>
            <a:r>
              <a:rPr lang="fr"/>
              <a:t> Le but de cette application est de générer des recommandations personnalisées pour chaque utilisateur.</a:t>
            </a:r>
            <a:br>
              <a:rPr lang="fr"/>
            </a:br>
            <a:r>
              <a:rPr lang="fr"/>
              <a:t>Nous avons contacté My New Mood pour travailler sur des problématiques réelles et sur des vraies données. </a:t>
            </a:r>
          </a:p>
          <a:p>
            <a:pPr marL="457200" marR="0" lvl="0" indent="-330200" algn="l" rtl="0">
              <a:lnSpc>
                <a:spcPct val="150000"/>
              </a:lnSpc>
              <a:spcBef>
                <a:spcPts val="0"/>
              </a:spcBef>
              <a:spcAft>
                <a:spcPts val="1600"/>
              </a:spcAft>
              <a:buSzPct val="88888"/>
              <a:buChar char="★"/>
            </a:pPr>
            <a:r>
              <a:rPr lang="fr"/>
              <a:t>Nous allons travaillé sur la base de données </a:t>
            </a:r>
            <a:r>
              <a:rPr lang="fr" b="1"/>
              <a:t>“Movie Lens”</a:t>
            </a:r>
            <a:r>
              <a:rPr lang="fr"/>
              <a:t> </a:t>
            </a:r>
          </a:p>
        </p:txBody>
      </p:sp>
      <p:sp>
        <p:nvSpPr>
          <p:cNvPr id="241" name="Shape 241"/>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3</a:t>
            </a:fld>
            <a:endParaRPr lang="fr">
              <a:solidFill>
                <a:schemeClr val="dk1"/>
              </a:solidFill>
              <a:latin typeface="Economica"/>
              <a:ea typeface="Economica"/>
              <a:cs typeface="Economica"/>
              <a:sym typeface="Economic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6" name="Shape 506"/>
          <p:cNvSpPr txBox="1">
            <a:spLocks noGrp="1"/>
          </p:cNvSpPr>
          <p:nvPr>
            <p:ph type="body" idx="1"/>
          </p:nvPr>
        </p:nvSpPr>
        <p:spPr>
          <a:xfrm>
            <a:off x="311700" y="1207825"/>
            <a:ext cx="8520600" cy="3334800"/>
          </a:xfrm>
          <a:prstGeom prst="rect">
            <a:avLst/>
          </a:prstGeom>
        </p:spPr>
        <p:txBody>
          <a:bodyPr lIns="91425" tIns="91425" rIns="91425" bIns="91425" anchor="t" anchorCtr="0">
            <a:noAutofit/>
          </a:bodyPr>
          <a:lstStyle/>
          <a:p>
            <a:pPr lvl="0" rtl="0">
              <a:spcBef>
                <a:spcPts val="0"/>
              </a:spcBef>
              <a:buNone/>
            </a:pPr>
            <a:r>
              <a:rPr lang="fr"/>
              <a:t>recommandation basée sur la variables writer: </a:t>
            </a:r>
          </a:p>
          <a:p>
            <a:pPr lvl="0" rtl="0">
              <a:spcBef>
                <a:spcPts val="0"/>
              </a:spcBef>
              <a:buNone/>
            </a:pPr>
            <a:r>
              <a:rPr lang="fr"/>
              <a:t>				</a:t>
            </a:r>
          </a:p>
        </p:txBody>
      </p:sp>
      <p:sp>
        <p:nvSpPr>
          <p:cNvPr id="514" name="Shape 514"/>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30</a:t>
            </a:fld>
            <a:endParaRPr lang="fr">
              <a:solidFill>
                <a:schemeClr val="dk1"/>
              </a:solidFill>
              <a:latin typeface="Economica"/>
              <a:ea typeface="Economica"/>
              <a:cs typeface="Economica"/>
              <a:sym typeface="Economica"/>
            </a:endParaRPr>
          </a:p>
        </p:txBody>
      </p:sp>
      <p:pic>
        <p:nvPicPr>
          <p:cNvPr id="507" name="Shape 507"/>
          <p:cNvPicPr preferRelativeResize="0"/>
          <p:nvPr/>
        </p:nvPicPr>
        <p:blipFill>
          <a:blip r:embed="rId3">
            <a:alphaModFix/>
          </a:blip>
          <a:stretch>
            <a:fillRect/>
          </a:stretch>
        </p:blipFill>
        <p:spPr>
          <a:xfrm>
            <a:off x="2746001" y="1729662"/>
            <a:ext cx="572699" cy="572699"/>
          </a:xfrm>
          <a:prstGeom prst="rect">
            <a:avLst/>
          </a:prstGeom>
          <a:noFill/>
          <a:ln>
            <a:noFill/>
          </a:ln>
        </p:spPr>
      </p:pic>
      <p:pic>
        <p:nvPicPr>
          <p:cNvPr id="508" name="Shape 508"/>
          <p:cNvPicPr preferRelativeResize="0"/>
          <p:nvPr/>
        </p:nvPicPr>
        <p:blipFill>
          <a:blip r:embed="rId4">
            <a:alphaModFix/>
          </a:blip>
          <a:stretch>
            <a:fillRect/>
          </a:stretch>
        </p:blipFill>
        <p:spPr>
          <a:xfrm>
            <a:off x="539012" y="2399487"/>
            <a:ext cx="2143125" cy="2143125"/>
          </a:xfrm>
          <a:prstGeom prst="rect">
            <a:avLst/>
          </a:prstGeom>
          <a:noFill/>
          <a:ln>
            <a:noFill/>
          </a:ln>
        </p:spPr>
      </p:pic>
      <p:pic>
        <p:nvPicPr>
          <p:cNvPr id="509" name="Shape 509"/>
          <p:cNvPicPr preferRelativeResize="0"/>
          <p:nvPr/>
        </p:nvPicPr>
        <p:blipFill>
          <a:blip r:embed="rId5">
            <a:alphaModFix/>
          </a:blip>
          <a:stretch>
            <a:fillRect/>
          </a:stretch>
        </p:blipFill>
        <p:spPr>
          <a:xfrm>
            <a:off x="414825" y="2783049"/>
            <a:ext cx="1078025" cy="786950"/>
          </a:xfrm>
          <a:prstGeom prst="rect">
            <a:avLst/>
          </a:prstGeom>
          <a:noFill/>
          <a:ln>
            <a:noFill/>
          </a:ln>
        </p:spPr>
      </p:pic>
      <p:sp>
        <p:nvSpPr>
          <p:cNvPr id="510" name="Shape 510"/>
          <p:cNvSpPr txBox="1"/>
          <p:nvPr/>
        </p:nvSpPr>
        <p:spPr>
          <a:xfrm>
            <a:off x="3471250" y="2067725"/>
            <a:ext cx="3792000" cy="2217600"/>
          </a:xfrm>
          <a:prstGeom prst="rect">
            <a:avLst/>
          </a:prstGeom>
          <a:noFill/>
          <a:ln>
            <a:noFill/>
          </a:ln>
        </p:spPr>
        <p:txBody>
          <a:bodyPr lIns="91425" tIns="91425" rIns="91425" bIns="91425" anchor="t" anchorCtr="0">
            <a:noAutofit/>
          </a:bodyPr>
          <a:lstStyle/>
          <a:p>
            <a:pPr marL="457200" lvl="0" indent="-228600" rtl="0">
              <a:spcBef>
                <a:spcPts val="0"/>
              </a:spcBef>
              <a:buChar char="●"/>
            </a:pPr>
            <a:r>
              <a:rPr lang="fr" sz="1800">
                <a:solidFill>
                  <a:schemeClr val="dk2"/>
                </a:solidFill>
                <a:latin typeface="Playfair Display"/>
                <a:ea typeface="Playfair Display"/>
                <a:cs typeface="Playfair Display"/>
                <a:sym typeface="Playfair Display"/>
              </a:rPr>
              <a:t>John Lasseter</a:t>
            </a:r>
          </a:p>
          <a:p>
            <a:pPr marL="457200" lvl="0" indent="-228600" rtl="0">
              <a:spcBef>
                <a:spcPts val="0"/>
              </a:spcBef>
              <a:buChar char="●"/>
            </a:pPr>
            <a:r>
              <a:rPr lang="fr" sz="1800">
                <a:solidFill>
                  <a:schemeClr val="dk2"/>
                </a:solidFill>
                <a:latin typeface="Playfair Display"/>
                <a:ea typeface="Playfair Display"/>
                <a:cs typeface="Playfair Display"/>
                <a:sym typeface="Playfair Display"/>
              </a:rPr>
              <a:t>Andrew Stanton</a:t>
            </a:r>
          </a:p>
          <a:p>
            <a:pPr marL="457200" lvl="0" indent="-228600" rtl="0">
              <a:spcBef>
                <a:spcPts val="0"/>
              </a:spcBef>
              <a:buChar char="●"/>
            </a:pPr>
            <a:r>
              <a:rPr lang="fr" sz="1800">
                <a:solidFill>
                  <a:schemeClr val="dk2"/>
                </a:solidFill>
                <a:latin typeface="Playfair Display"/>
                <a:ea typeface="Playfair Display"/>
                <a:cs typeface="Playfair Display"/>
                <a:sym typeface="Playfair Display"/>
              </a:rPr>
              <a:t>Joe Ranft</a:t>
            </a:r>
          </a:p>
        </p:txBody>
      </p:sp>
      <p:pic>
        <p:nvPicPr>
          <p:cNvPr id="511" name="Shape 511"/>
          <p:cNvPicPr preferRelativeResize="0"/>
          <p:nvPr/>
        </p:nvPicPr>
        <p:blipFill rotWithShape="1">
          <a:blip r:embed="rId6">
            <a:alphaModFix/>
          </a:blip>
          <a:srcRect b="11095"/>
          <a:stretch/>
        </p:blipFill>
        <p:spPr>
          <a:xfrm>
            <a:off x="1613337" y="2205212"/>
            <a:ext cx="1012165" cy="1340025"/>
          </a:xfrm>
          <a:prstGeom prst="rect">
            <a:avLst/>
          </a:prstGeom>
          <a:noFill/>
          <a:ln>
            <a:noFill/>
          </a:ln>
        </p:spPr>
      </p:pic>
      <p:pic>
        <p:nvPicPr>
          <p:cNvPr id="512" name="Shape 512"/>
          <p:cNvPicPr preferRelativeResize="0"/>
          <p:nvPr/>
        </p:nvPicPr>
        <p:blipFill>
          <a:blip r:embed="rId7">
            <a:alphaModFix/>
          </a:blip>
          <a:stretch>
            <a:fillRect/>
          </a:stretch>
        </p:blipFill>
        <p:spPr>
          <a:xfrm>
            <a:off x="539025" y="1860850"/>
            <a:ext cx="1691574" cy="200025"/>
          </a:xfrm>
          <a:prstGeom prst="rect">
            <a:avLst/>
          </a:prstGeom>
          <a:noFill/>
          <a:ln>
            <a:noFill/>
          </a:ln>
        </p:spPr>
      </p:pic>
      <p:pic>
        <p:nvPicPr>
          <p:cNvPr id="513" name="Shape 513"/>
          <p:cNvPicPr preferRelativeResize="0"/>
          <p:nvPr/>
        </p:nvPicPr>
        <p:blipFill>
          <a:blip r:embed="rId8">
            <a:alphaModFix/>
          </a:blip>
          <a:stretch>
            <a:fillRect/>
          </a:stretch>
        </p:blipFill>
        <p:spPr>
          <a:xfrm>
            <a:off x="8259590" y="1495028"/>
            <a:ext cx="572699" cy="572699"/>
          </a:xfrm>
          <a:prstGeom prst="rect">
            <a:avLst/>
          </a:prstGeom>
          <a:noFill/>
          <a:ln>
            <a:noFill/>
          </a:ln>
        </p:spPr>
      </p:pic>
      <p:sp>
        <p:nvSpPr>
          <p:cNvPr id="14" name="Shape 469"/>
          <p:cNvSpPr txBox="1">
            <a:spLocks noGrp="1"/>
          </p:cNvSpPr>
          <p:nvPr>
            <p:ph type="title"/>
          </p:nvPr>
        </p:nvSpPr>
        <p:spPr>
          <a:xfrm>
            <a:off x="311700" y="315925"/>
            <a:ext cx="8905036" cy="831300"/>
          </a:xfrm>
          <a:prstGeom prst="rect">
            <a:avLst/>
          </a:prstGeom>
        </p:spPr>
        <p:txBody>
          <a:bodyPr lIns="91425" tIns="91425" rIns="91425" bIns="91425" anchor="b" anchorCtr="0">
            <a:noAutofit/>
          </a:bodyPr>
          <a:lstStyle/>
          <a:p>
            <a:pPr lvl="0">
              <a:spcBef>
                <a:spcPts val="0"/>
              </a:spcBef>
              <a:buClr>
                <a:schemeClr val="dk2"/>
              </a:buClr>
              <a:buSzPct val="45833"/>
              <a:buFont typeface="Arial"/>
              <a:buNone/>
            </a:pPr>
            <a:endParaRPr sz="3200" b="1" dirty="0">
              <a:solidFill>
                <a:schemeClr val="accent2">
                  <a:lumMod val="75000"/>
                </a:schemeClr>
              </a:solidFill>
            </a:endParaRPr>
          </a:p>
          <a:p>
            <a:pPr lvl="0">
              <a:spcBef>
                <a:spcPts val="0"/>
              </a:spcBef>
              <a:buClr>
                <a:schemeClr val="dk1"/>
              </a:buClr>
              <a:buSzPct val="26190"/>
              <a:buFont typeface="Arial"/>
              <a:buNone/>
            </a:pPr>
            <a:r>
              <a:rPr lang="fr" sz="3200" b="1" dirty="0">
                <a:solidFill>
                  <a:schemeClr val="accent2">
                    <a:lumMod val="75000"/>
                  </a:schemeClr>
                </a:solidFill>
              </a:rPr>
              <a:t>Recommandation Objet: Content Based Filtering (6/8)</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20" name="Shape 520"/>
          <p:cNvSpPr txBox="1">
            <a:spLocks noGrp="1"/>
          </p:cNvSpPr>
          <p:nvPr>
            <p:ph type="body" idx="1"/>
          </p:nvPr>
        </p:nvSpPr>
        <p:spPr>
          <a:xfrm>
            <a:off x="311700" y="1311859"/>
            <a:ext cx="8520600" cy="3334800"/>
          </a:xfrm>
          <a:prstGeom prst="rect">
            <a:avLst/>
          </a:prstGeom>
        </p:spPr>
        <p:txBody>
          <a:bodyPr lIns="91425" tIns="91425" rIns="91425" bIns="91425" anchor="t" anchorCtr="0">
            <a:noAutofit/>
          </a:bodyPr>
          <a:lstStyle/>
          <a:p>
            <a:pPr lvl="0" rtl="0">
              <a:spcBef>
                <a:spcPts val="0"/>
              </a:spcBef>
              <a:buNone/>
            </a:pPr>
            <a:r>
              <a:rPr lang="fr" dirty="0"/>
              <a:t>Recommandation basée sur la variables director et production companies: </a:t>
            </a:r>
          </a:p>
          <a:p>
            <a:pPr lvl="0" rtl="0">
              <a:spcBef>
                <a:spcPts val="0"/>
              </a:spcBef>
              <a:buNone/>
            </a:pPr>
            <a:r>
              <a:rPr lang="fr" dirty="0"/>
              <a:t>				</a:t>
            </a:r>
          </a:p>
        </p:txBody>
      </p:sp>
      <p:sp>
        <p:nvSpPr>
          <p:cNvPr id="529" name="Shape 529"/>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31</a:t>
            </a:fld>
            <a:endParaRPr lang="fr">
              <a:solidFill>
                <a:schemeClr val="dk1"/>
              </a:solidFill>
              <a:latin typeface="Economica"/>
              <a:ea typeface="Economica"/>
              <a:cs typeface="Economica"/>
              <a:sym typeface="Economica"/>
            </a:endParaRPr>
          </a:p>
        </p:txBody>
      </p:sp>
      <p:pic>
        <p:nvPicPr>
          <p:cNvPr id="521" name="Shape 521"/>
          <p:cNvPicPr preferRelativeResize="0"/>
          <p:nvPr/>
        </p:nvPicPr>
        <p:blipFill>
          <a:blip r:embed="rId3">
            <a:alphaModFix/>
          </a:blip>
          <a:stretch>
            <a:fillRect/>
          </a:stretch>
        </p:blipFill>
        <p:spPr>
          <a:xfrm>
            <a:off x="2746001" y="1729662"/>
            <a:ext cx="572699" cy="572699"/>
          </a:xfrm>
          <a:prstGeom prst="rect">
            <a:avLst/>
          </a:prstGeom>
          <a:noFill/>
          <a:ln>
            <a:noFill/>
          </a:ln>
        </p:spPr>
      </p:pic>
      <p:pic>
        <p:nvPicPr>
          <p:cNvPr id="522" name="Shape 522"/>
          <p:cNvPicPr preferRelativeResize="0"/>
          <p:nvPr/>
        </p:nvPicPr>
        <p:blipFill>
          <a:blip r:embed="rId4">
            <a:alphaModFix/>
          </a:blip>
          <a:stretch>
            <a:fillRect/>
          </a:stretch>
        </p:blipFill>
        <p:spPr>
          <a:xfrm>
            <a:off x="539012" y="2399487"/>
            <a:ext cx="2143125" cy="2143125"/>
          </a:xfrm>
          <a:prstGeom prst="rect">
            <a:avLst/>
          </a:prstGeom>
          <a:noFill/>
          <a:ln>
            <a:noFill/>
          </a:ln>
        </p:spPr>
      </p:pic>
      <p:pic>
        <p:nvPicPr>
          <p:cNvPr id="523" name="Shape 523"/>
          <p:cNvPicPr preferRelativeResize="0"/>
          <p:nvPr/>
        </p:nvPicPr>
        <p:blipFill>
          <a:blip r:embed="rId5">
            <a:alphaModFix/>
          </a:blip>
          <a:stretch>
            <a:fillRect/>
          </a:stretch>
        </p:blipFill>
        <p:spPr>
          <a:xfrm>
            <a:off x="414825" y="2783049"/>
            <a:ext cx="1078025" cy="786950"/>
          </a:xfrm>
          <a:prstGeom prst="rect">
            <a:avLst/>
          </a:prstGeom>
          <a:noFill/>
          <a:ln>
            <a:noFill/>
          </a:ln>
        </p:spPr>
      </p:pic>
      <p:sp>
        <p:nvSpPr>
          <p:cNvPr id="524" name="Shape 524"/>
          <p:cNvSpPr txBox="1"/>
          <p:nvPr/>
        </p:nvSpPr>
        <p:spPr>
          <a:xfrm>
            <a:off x="3559250" y="2067725"/>
            <a:ext cx="3792000" cy="2217600"/>
          </a:xfrm>
          <a:prstGeom prst="rect">
            <a:avLst/>
          </a:prstGeom>
          <a:noFill/>
          <a:ln>
            <a:noFill/>
          </a:ln>
        </p:spPr>
        <p:txBody>
          <a:bodyPr lIns="91425" tIns="91425" rIns="91425" bIns="91425" anchor="t" anchorCtr="0">
            <a:noAutofit/>
          </a:bodyPr>
          <a:lstStyle/>
          <a:p>
            <a:pPr marL="457200" lvl="0" indent="-228600" rtl="0">
              <a:spcBef>
                <a:spcPts val="0"/>
              </a:spcBef>
              <a:buChar char="●"/>
            </a:pPr>
            <a:r>
              <a:rPr lang="fr" sz="1800">
                <a:solidFill>
                  <a:schemeClr val="dk2"/>
                </a:solidFill>
                <a:latin typeface="Playfair Display"/>
                <a:ea typeface="Playfair Display"/>
                <a:cs typeface="Playfair Display"/>
                <a:sym typeface="Playfair Display"/>
              </a:rPr>
              <a:t>John Lasseter</a:t>
            </a:r>
          </a:p>
          <a:p>
            <a:pPr marL="457200" lvl="0" indent="-228600" rtl="0">
              <a:spcBef>
                <a:spcPts val="0"/>
              </a:spcBef>
              <a:buChar char="●"/>
            </a:pPr>
            <a:r>
              <a:rPr lang="fr" sz="1800">
                <a:solidFill>
                  <a:schemeClr val="dk2"/>
                </a:solidFill>
                <a:latin typeface="Playfair Display"/>
                <a:ea typeface="Playfair Display"/>
                <a:cs typeface="Playfair Display"/>
                <a:sym typeface="Playfair Display"/>
              </a:rPr>
              <a:t>PixarAnimationStudios</a:t>
            </a:r>
          </a:p>
          <a:p>
            <a:pPr marL="457200" lvl="0" indent="-228600" rtl="0">
              <a:spcBef>
                <a:spcPts val="0"/>
              </a:spcBef>
              <a:buChar char="●"/>
            </a:pPr>
            <a:r>
              <a:rPr lang="fr" sz="1800">
                <a:solidFill>
                  <a:schemeClr val="dk2"/>
                </a:solidFill>
                <a:latin typeface="Playfair Display"/>
                <a:ea typeface="Playfair Display"/>
                <a:cs typeface="Playfair Display"/>
                <a:sym typeface="Playfair Display"/>
              </a:rPr>
              <a:t>WaltDisneyPictures</a:t>
            </a:r>
          </a:p>
        </p:txBody>
      </p:sp>
      <p:pic>
        <p:nvPicPr>
          <p:cNvPr id="525" name="Shape 525"/>
          <p:cNvPicPr preferRelativeResize="0"/>
          <p:nvPr/>
        </p:nvPicPr>
        <p:blipFill rotWithShape="1">
          <a:blip r:embed="rId6">
            <a:alphaModFix/>
          </a:blip>
          <a:srcRect b="11095"/>
          <a:stretch/>
        </p:blipFill>
        <p:spPr>
          <a:xfrm>
            <a:off x="1613337" y="2205212"/>
            <a:ext cx="1012165" cy="1340025"/>
          </a:xfrm>
          <a:prstGeom prst="rect">
            <a:avLst/>
          </a:prstGeom>
          <a:noFill/>
          <a:ln>
            <a:noFill/>
          </a:ln>
        </p:spPr>
      </p:pic>
      <p:pic>
        <p:nvPicPr>
          <p:cNvPr id="526" name="Shape 526"/>
          <p:cNvPicPr preferRelativeResize="0"/>
          <p:nvPr/>
        </p:nvPicPr>
        <p:blipFill>
          <a:blip r:embed="rId7">
            <a:alphaModFix/>
          </a:blip>
          <a:stretch>
            <a:fillRect/>
          </a:stretch>
        </p:blipFill>
        <p:spPr>
          <a:xfrm>
            <a:off x="539025" y="1729650"/>
            <a:ext cx="1647825" cy="180975"/>
          </a:xfrm>
          <a:prstGeom prst="rect">
            <a:avLst/>
          </a:prstGeom>
          <a:noFill/>
          <a:ln>
            <a:noFill/>
          </a:ln>
        </p:spPr>
      </p:pic>
      <p:pic>
        <p:nvPicPr>
          <p:cNvPr id="527" name="Shape 527"/>
          <p:cNvPicPr preferRelativeResize="0"/>
          <p:nvPr/>
        </p:nvPicPr>
        <p:blipFill>
          <a:blip r:embed="rId8">
            <a:alphaModFix/>
          </a:blip>
          <a:stretch>
            <a:fillRect/>
          </a:stretch>
        </p:blipFill>
        <p:spPr>
          <a:xfrm>
            <a:off x="539025" y="1920750"/>
            <a:ext cx="1628775" cy="190500"/>
          </a:xfrm>
          <a:prstGeom prst="rect">
            <a:avLst/>
          </a:prstGeom>
          <a:noFill/>
          <a:ln>
            <a:noFill/>
          </a:ln>
        </p:spPr>
      </p:pic>
      <p:pic>
        <p:nvPicPr>
          <p:cNvPr id="528" name="Shape 528"/>
          <p:cNvPicPr preferRelativeResize="0"/>
          <p:nvPr/>
        </p:nvPicPr>
        <p:blipFill>
          <a:blip r:embed="rId9">
            <a:alphaModFix/>
          </a:blip>
          <a:stretch>
            <a:fillRect/>
          </a:stretch>
        </p:blipFill>
        <p:spPr>
          <a:xfrm>
            <a:off x="8259590" y="1729640"/>
            <a:ext cx="572699" cy="572699"/>
          </a:xfrm>
          <a:prstGeom prst="rect">
            <a:avLst/>
          </a:prstGeom>
          <a:noFill/>
          <a:ln>
            <a:noFill/>
          </a:ln>
        </p:spPr>
      </p:pic>
      <p:sp>
        <p:nvSpPr>
          <p:cNvPr id="15" name="Shape 469"/>
          <p:cNvSpPr txBox="1">
            <a:spLocks noGrp="1"/>
          </p:cNvSpPr>
          <p:nvPr>
            <p:ph type="title"/>
          </p:nvPr>
        </p:nvSpPr>
        <p:spPr>
          <a:xfrm>
            <a:off x="311700" y="315925"/>
            <a:ext cx="8905036" cy="831300"/>
          </a:xfrm>
          <a:prstGeom prst="rect">
            <a:avLst/>
          </a:prstGeom>
        </p:spPr>
        <p:txBody>
          <a:bodyPr lIns="91425" tIns="91425" rIns="91425" bIns="91425" anchor="b" anchorCtr="0">
            <a:noAutofit/>
          </a:bodyPr>
          <a:lstStyle/>
          <a:p>
            <a:pPr lvl="0">
              <a:spcBef>
                <a:spcPts val="0"/>
              </a:spcBef>
              <a:buClr>
                <a:schemeClr val="dk2"/>
              </a:buClr>
              <a:buSzPct val="45833"/>
              <a:buFont typeface="Arial"/>
              <a:buNone/>
            </a:pPr>
            <a:endParaRPr sz="3200" b="1" dirty="0">
              <a:solidFill>
                <a:schemeClr val="accent2">
                  <a:lumMod val="75000"/>
                </a:schemeClr>
              </a:solidFill>
            </a:endParaRPr>
          </a:p>
          <a:p>
            <a:pPr lvl="0">
              <a:spcBef>
                <a:spcPts val="0"/>
              </a:spcBef>
              <a:buClr>
                <a:schemeClr val="dk1"/>
              </a:buClr>
              <a:buSzPct val="26190"/>
              <a:buFont typeface="Arial"/>
              <a:buNone/>
            </a:pPr>
            <a:r>
              <a:rPr lang="fr" sz="3200" b="1" dirty="0">
                <a:solidFill>
                  <a:schemeClr val="accent2">
                    <a:lumMod val="75000"/>
                  </a:schemeClr>
                </a:solidFill>
              </a:rPr>
              <a:t>Recommandation Objet: Content Based Filtering (7/8)</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5" name="Shape 535"/>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r>
              <a:rPr lang="fr"/>
              <a:t>Recommandation générale :</a:t>
            </a:r>
          </a:p>
          <a:p>
            <a:pPr lvl="0">
              <a:spcBef>
                <a:spcPts val="0"/>
              </a:spcBef>
              <a:buNone/>
            </a:pPr>
            <a:endParaRPr/>
          </a:p>
        </p:txBody>
      </p:sp>
      <p:sp>
        <p:nvSpPr>
          <p:cNvPr id="541" name="Shape 541"/>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32</a:t>
            </a:fld>
            <a:endParaRPr lang="fr">
              <a:solidFill>
                <a:schemeClr val="dk1"/>
              </a:solidFill>
              <a:latin typeface="Economica"/>
              <a:ea typeface="Economica"/>
              <a:cs typeface="Economica"/>
              <a:sym typeface="Economica"/>
            </a:endParaRPr>
          </a:p>
        </p:txBody>
      </p:sp>
      <p:pic>
        <p:nvPicPr>
          <p:cNvPr id="536" name="Shape 536"/>
          <p:cNvPicPr preferRelativeResize="0"/>
          <p:nvPr/>
        </p:nvPicPr>
        <p:blipFill>
          <a:blip r:embed="rId3">
            <a:alphaModFix/>
          </a:blip>
          <a:stretch>
            <a:fillRect/>
          </a:stretch>
        </p:blipFill>
        <p:spPr>
          <a:xfrm>
            <a:off x="923925" y="1823462"/>
            <a:ext cx="7296150" cy="866775"/>
          </a:xfrm>
          <a:prstGeom prst="rect">
            <a:avLst/>
          </a:prstGeom>
          <a:noFill/>
          <a:ln>
            <a:noFill/>
          </a:ln>
        </p:spPr>
      </p:pic>
      <p:pic>
        <p:nvPicPr>
          <p:cNvPr id="537" name="Shape 537"/>
          <p:cNvPicPr preferRelativeResize="0"/>
          <p:nvPr/>
        </p:nvPicPr>
        <p:blipFill>
          <a:blip r:embed="rId4">
            <a:alphaModFix/>
          </a:blip>
          <a:stretch>
            <a:fillRect/>
          </a:stretch>
        </p:blipFill>
        <p:spPr>
          <a:xfrm>
            <a:off x="2883337" y="3000362"/>
            <a:ext cx="2143125" cy="2143125"/>
          </a:xfrm>
          <a:prstGeom prst="rect">
            <a:avLst/>
          </a:prstGeom>
          <a:noFill/>
          <a:ln>
            <a:noFill/>
          </a:ln>
        </p:spPr>
      </p:pic>
      <p:pic>
        <p:nvPicPr>
          <p:cNvPr id="538" name="Shape 538"/>
          <p:cNvPicPr preferRelativeResize="0"/>
          <p:nvPr/>
        </p:nvPicPr>
        <p:blipFill>
          <a:blip r:embed="rId5">
            <a:alphaModFix/>
          </a:blip>
          <a:stretch>
            <a:fillRect/>
          </a:stretch>
        </p:blipFill>
        <p:spPr>
          <a:xfrm>
            <a:off x="2759150" y="3383924"/>
            <a:ext cx="1078025" cy="786950"/>
          </a:xfrm>
          <a:prstGeom prst="rect">
            <a:avLst/>
          </a:prstGeom>
          <a:noFill/>
          <a:ln>
            <a:noFill/>
          </a:ln>
        </p:spPr>
      </p:pic>
      <p:pic>
        <p:nvPicPr>
          <p:cNvPr id="539" name="Shape 539"/>
          <p:cNvPicPr preferRelativeResize="0"/>
          <p:nvPr/>
        </p:nvPicPr>
        <p:blipFill rotWithShape="1">
          <a:blip r:embed="rId6">
            <a:alphaModFix/>
          </a:blip>
          <a:srcRect b="11095"/>
          <a:stretch/>
        </p:blipFill>
        <p:spPr>
          <a:xfrm>
            <a:off x="3957662" y="2806087"/>
            <a:ext cx="1012165" cy="1340025"/>
          </a:xfrm>
          <a:prstGeom prst="rect">
            <a:avLst/>
          </a:prstGeom>
          <a:noFill/>
          <a:ln>
            <a:noFill/>
          </a:ln>
        </p:spPr>
      </p:pic>
      <p:pic>
        <p:nvPicPr>
          <p:cNvPr id="540" name="Shape 540"/>
          <p:cNvPicPr preferRelativeResize="0"/>
          <p:nvPr/>
        </p:nvPicPr>
        <p:blipFill>
          <a:blip r:embed="rId7">
            <a:alphaModFix/>
          </a:blip>
          <a:stretch>
            <a:fillRect/>
          </a:stretch>
        </p:blipFill>
        <p:spPr>
          <a:xfrm>
            <a:off x="5240619" y="3383912"/>
            <a:ext cx="1375774" cy="973874"/>
          </a:xfrm>
          <a:prstGeom prst="rect">
            <a:avLst/>
          </a:prstGeom>
          <a:noFill/>
          <a:ln>
            <a:noFill/>
          </a:ln>
        </p:spPr>
      </p:pic>
      <p:sp>
        <p:nvSpPr>
          <p:cNvPr id="12" name="Shape 469"/>
          <p:cNvSpPr txBox="1">
            <a:spLocks noGrp="1"/>
          </p:cNvSpPr>
          <p:nvPr>
            <p:ph type="title"/>
          </p:nvPr>
        </p:nvSpPr>
        <p:spPr>
          <a:xfrm>
            <a:off x="311700" y="315925"/>
            <a:ext cx="8905036" cy="831300"/>
          </a:xfrm>
          <a:prstGeom prst="rect">
            <a:avLst/>
          </a:prstGeom>
        </p:spPr>
        <p:txBody>
          <a:bodyPr lIns="91425" tIns="91425" rIns="91425" bIns="91425" anchor="b" anchorCtr="0">
            <a:noAutofit/>
          </a:bodyPr>
          <a:lstStyle/>
          <a:p>
            <a:pPr lvl="0">
              <a:spcBef>
                <a:spcPts val="0"/>
              </a:spcBef>
              <a:buClr>
                <a:schemeClr val="dk2"/>
              </a:buClr>
              <a:buSzPct val="45833"/>
              <a:buFont typeface="Arial"/>
              <a:buNone/>
            </a:pPr>
            <a:endParaRPr sz="3200" b="1" dirty="0">
              <a:solidFill>
                <a:schemeClr val="accent2">
                  <a:lumMod val="75000"/>
                </a:schemeClr>
              </a:solidFill>
            </a:endParaRPr>
          </a:p>
          <a:p>
            <a:pPr lvl="0">
              <a:spcBef>
                <a:spcPts val="0"/>
              </a:spcBef>
              <a:buClr>
                <a:schemeClr val="dk1"/>
              </a:buClr>
              <a:buSzPct val="26190"/>
              <a:buFont typeface="Arial"/>
              <a:buNone/>
            </a:pPr>
            <a:r>
              <a:rPr lang="fr" sz="3200" b="1" dirty="0">
                <a:solidFill>
                  <a:schemeClr val="accent2">
                    <a:lumMod val="75000"/>
                  </a:schemeClr>
                </a:solidFill>
              </a:rPr>
              <a:t>Recommandation Objet: Content Based Filtering (8/8)</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7" name="Shape 547"/>
          <p:cNvSpPr txBox="1">
            <a:spLocks noGrp="1"/>
          </p:cNvSpPr>
          <p:nvPr>
            <p:ph type="body" idx="1"/>
          </p:nvPr>
        </p:nvSpPr>
        <p:spPr>
          <a:xfrm>
            <a:off x="278600" y="1234100"/>
            <a:ext cx="8520600" cy="3334800"/>
          </a:xfrm>
          <a:prstGeom prst="rect">
            <a:avLst/>
          </a:prstGeom>
        </p:spPr>
        <p:txBody>
          <a:bodyPr lIns="91425" tIns="91425" rIns="91425" bIns="91425" anchor="t" anchorCtr="0">
            <a:noAutofit/>
          </a:bodyPr>
          <a:lstStyle/>
          <a:p>
            <a:pPr marL="457200" lvl="0" indent="0" rtl="0">
              <a:spcBef>
                <a:spcPts val="0"/>
              </a:spcBef>
              <a:buNone/>
            </a:pPr>
            <a:r>
              <a:rPr lang="fr"/>
              <a:t>   Créer un modèle qui combine les résultats de </a:t>
            </a:r>
            <a:r>
              <a:rPr lang="fr" b="1"/>
              <a:t>scores de similarités des items</a:t>
            </a:r>
            <a:r>
              <a:rPr lang="fr"/>
              <a:t>, des deux méthodes précédentes: </a:t>
            </a:r>
            <a:r>
              <a:rPr lang="fr" b="1"/>
              <a:t>Collaborative filtering &amp; Content based </a:t>
            </a:r>
          </a:p>
        </p:txBody>
      </p:sp>
      <p:sp>
        <p:nvSpPr>
          <p:cNvPr id="554" name="Shape 554"/>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33</a:t>
            </a:fld>
            <a:endParaRPr lang="fr">
              <a:solidFill>
                <a:schemeClr val="dk1"/>
              </a:solidFill>
              <a:latin typeface="Economica"/>
              <a:ea typeface="Economica"/>
              <a:cs typeface="Economica"/>
              <a:sym typeface="Economica"/>
            </a:endParaRPr>
          </a:p>
        </p:txBody>
      </p:sp>
      <p:pic>
        <p:nvPicPr>
          <p:cNvPr id="548" name="Shape 548"/>
          <p:cNvPicPr preferRelativeResize="0"/>
          <p:nvPr/>
        </p:nvPicPr>
        <p:blipFill>
          <a:blip r:embed="rId3">
            <a:alphaModFix/>
          </a:blip>
          <a:stretch>
            <a:fillRect/>
          </a:stretch>
        </p:blipFill>
        <p:spPr>
          <a:xfrm>
            <a:off x="783400" y="2409125"/>
            <a:ext cx="2628900" cy="1409700"/>
          </a:xfrm>
          <a:prstGeom prst="rect">
            <a:avLst/>
          </a:prstGeom>
          <a:noFill/>
          <a:ln>
            <a:noFill/>
          </a:ln>
        </p:spPr>
      </p:pic>
      <p:pic>
        <p:nvPicPr>
          <p:cNvPr id="549" name="Shape 549"/>
          <p:cNvPicPr preferRelativeResize="0"/>
          <p:nvPr/>
        </p:nvPicPr>
        <p:blipFill>
          <a:blip r:embed="rId4">
            <a:alphaModFix/>
          </a:blip>
          <a:stretch>
            <a:fillRect/>
          </a:stretch>
        </p:blipFill>
        <p:spPr>
          <a:xfrm>
            <a:off x="4852762" y="2336937"/>
            <a:ext cx="2143125" cy="2143125"/>
          </a:xfrm>
          <a:prstGeom prst="rect">
            <a:avLst/>
          </a:prstGeom>
          <a:noFill/>
          <a:ln>
            <a:noFill/>
          </a:ln>
        </p:spPr>
      </p:pic>
      <p:pic>
        <p:nvPicPr>
          <p:cNvPr id="550" name="Shape 550"/>
          <p:cNvPicPr preferRelativeResize="0"/>
          <p:nvPr/>
        </p:nvPicPr>
        <p:blipFill>
          <a:blip r:embed="rId5">
            <a:alphaModFix/>
          </a:blip>
          <a:stretch>
            <a:fillRect/>
          </a:stretch>
        </p:blipFill>
        <p:spPr>
          <a:xfrm>
            <a:off x="4683600" y="2720499"/>
            <a:ext cx="1078025" cy="786950"/>
          </a:xfrm>
          <a:prstGeom prst="rect">
            <a:avLst/>
          </a:prstGeom>
          <a:noFill/>
          <a:ln>
            <a:noFill/>
          </a:ln>
        </p:spPr>
      </p:pic>
      <p:pic>
        <p:nvPicPr>
          <p:cNvPr id="551" name="Shape 551"/>
          <p:cNvPicPr preferRelativeResize="0"/>
          <p:nvPr/>
        </p:nvPicPr>
        <p:blipFill>
          <a:blip r:embed="rId6">
            <a:alphaModFix/>
          </a:blip>
          <a:stretch>
            <a:fillRect/>
          </a:stretch>
        </p:blipFill>
        <p:spPr>
          <a:xfrm>
            <a:off x="7165069" y="2720487"/>
            <a:ext cx="1375774" cy="973874"/>
          </a:xfrm>
          <a:prstGeom prst="rect">
            <a:avLst/>
          </a:prstGeom>
          <a:noFill/>
          <a:ln>
            <a:noFill/>
          </a:ln>
        </p:spPr>
      </p:pic>
      <p:pic>
        <p:nvPicPr>
          <p:cNvPr id="552" name="Shape 552"/>
          <p:cNvPicPr preferRelativeResize="0"/>
          <p:nvPr/>
        </p:nvPicPr>
        <p:blipFill rotWithShape="1">
          <a:blip r:embed="rId7">
            <a:alphaModFix/>
          </a:blip>
          <a:srcRect b="17654"/>
          <a:stretch/>
        </p:blipFill>
        <p:spPr>
          <a:xfrm>
            <a:off x="5966375" y="2277451"/>
            <a:ext cx="993949" cy="1230000"/>
          </a:xfrm>
          <a:prstGeom prst="rect">
            <a:avLst/>
          </a:prstGeom>
          <a:noFill/>
          <a:ln>
            <a:noFill/>
          </a:ln>
        </p:spPr>
      </p:pic>
      <p:pic>
        <p:nvPicPr>
          <p:cNvPr id="553" name="Shape 553"/>
          <p:cNvPicPr preferRelativeResize="0"/>
          <p:nvPr/>
        </p:nvPicPr>
        <p:blipFill rotWithShape="1">
          <a:blip r:embed="rId8">
            <a:alphaModFix/>
          </a:blip>
          <a:srcRect l="19904" t="12773" r="20659" b="19713"/>
          <a:stretch/>
        </p:blipFill>
        <p:spPr>
          <a:xfrm>
            <a:off x="428325" y="1070775"/>
            <a:ext cx="471506" cy="572700"/>
          </a:xfrm>
          <a:prstGeom prst="rect">
            <a:avLst/>
          </a:prstGeom>
          <a:noFill/>
          <a:ln>
            <a:noFill/>
          </a:ln>
        </p:spPr>
      </p:pic>
      <p:sp>
        <p:nvSpPr>
          <p:cNvPr id="13" name="Shape 469"/>
          <p:cNvSpPr txBox="1">
            <a:spLocks/>
          </p:cNvSpPr>
          <p:nvPr/>
        </p:nvSpPr>
        <p:spPr>
          <a:xfrm>
            <a:off x="664078" y="378098"/>
            <a:ext cx="8905036" cy="831300"/>
          </a:xfrm>
          <a:prstGeom prst="rect">
            <a:avLst/>
          </a:prstGeom>
        </p:spPr>
        <p:txBody>
          <a:bodyPr vert="horz" lIns="91425" tIns="91425" rIns="91425" bIns="91425" rtlCol="0" anchor="b" anchorCtr="0">
            <a:noAutofit/>
          </a:bodyPr>
          <a:lstStyle>
            <a:lvl1pPr lvl="0" algn="l" defTabSz="685800" rtl="0" eaLnBrk="1" latinLnBrk="0" hangingPunct="1">
              <a:lnSpc>
                <a:spcPct val="85000"/>
              </a:lnSpc>
              <a:spcBef>
                <a:spcPts val="0"/>
              </a:spcBef>
              <a:buNone/>
              <a:defRPr sz="3600" kern="1200" spc="-38" baseline="0">
                <a:solidFill>
                  <a:schemeClr val="tx1">
                    <a:lumMod val="75000"/>
                    <a:lumOff val="25000"/>
                  </a:schemeClr>
                </a:solidFill>
                <a:latin typeface="+mj-lt"/>
                <a:ea typeface="+mj-ea"/>
                <a:cs typeface="+mj-cs"/>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a:buClr>
                <a:schemeClr val="dk2"/>
              </a:buClr>
              <a:buSzPct val="45833"/>
              <a:buFont typeface="Arial"/>
              <a:buNone/>
            </a:pPr>
            <a:endParaRPr lang="fr-FR" sz="3200" b="1" dirty="0">
              <a:solidFill>
                <a:schemeClr val="accent2">
                  <a:lumMod val="75000"/>
                </a:schemeClr>
              </a:solidFill>
            </a:endParaRPr>
          </a:p>
          <a:p>
            <a:pPr>
              <a:buClr>
                <a:schemeClr val="dk1"/>
              </a:buClr>
              <a:buSzPct val="26190"/>
              <a:buFont typeface="Arial"/>
              <a:buNone/>
            </a:pPr>
            <a:r>
              <a:rPr lang="fr-FR" sz="3200" b="1" dirty="0">
                <a:solidFill>
                  <a:schemeClr val="accent2">
                    <a:lumMod val="75000"/>
                  </a:schemeClr>
                </a:solidFill>
              </a:rPr>
              <a:t>Recommandation Hybride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60" name="Shape 560"/>
          <p:cNvSpPr txBox="1">
            <a:spLocks noGrp="1"/>
          </p:cNvSpPr>
          <p:nvPr>
            <p:ph type="body" idx="1"/>
          </p:nvPr>
        </p:nvSpPr>
        <p:spPr>
          <a:prstGeom prst="rect">
            <a:avLst/>
          </a:prstGeom>
        </p:spPr>
        <p:txBody>
          <a:bodyPr lIns="91425" tIns="91425" rIns="91425" bIns="91425" anchor="t" anchorCtr="0">
            <a:noAutofit/>
          </a:bodyPr>
          <a:lstStyle/>
          <a:p>
            <a:pPr marL="457200" lvl="0" indent="-228600" rtl="0">
              <a:lnSpc>
                <a:spcPct val="163636"/>
              </a:lnSpc>
              <a:spcBef>
                <a:spcPts val="0"/>
              </a:spcBef>
              <a:spcAft>
                <a:spcPts val="1200"/>
              </a:spcAft>
              <a:buClr>
                <a:srgbClr val="5E696C"/>
              </a:buClr>
              <a:buFont typeface="Lato"/>
            </a:pPr>
            <a:r>
              <a:rPr lang="fr">
                <a:solidFill>
                  <a:srgbClr val="333333"/>
                </a:solidFill>
                <a:latin typeface="Arial"/>
                <a:ea typeface="Arial"/>
                <a:cs typeface="Arial"/>
                <a:sym typeface="Arial"/>
              </a:rPr>
              <a:t>Scala est un langage de programmation multi paradigme, c’est à dire qui intègre les paradigmes de programmation orienté objet  (qui met en avant le changement d’état) et les paradigmes de programmation fonctionnelle (qui met en avant l’application des fonctions). </a:t>
            </a:r>
          </a:p>
          <a:p>
            <a:pPr marL="457200" lvl="0" indent="-228600" rtl="0">
              <a:lnSpc>
                <a:spcPct val="163636"/>
              </a:lnSpc>
              <a:spcBef>
                <a:spcPts val="0"/>
              </a:spcBef>
              <a:spcAft>
                <a:spcPts val="1200"/>
              </a:spcAft>
              <a:buClr>
                <a:srgbClr val="5E696C"/>
              </a:buClr>
              <a:buFont typeface="Lato"/>
            </a:pPr>
            <a:r>
              <a:rPr lang="fr">
                <a:solidFill>
                  <a:srgbClr val="333333"/>
                </a:solidFill>
                <a:latin typeface="Arial"/>
                <a:ea typeface="Arial"/>
                <a:cs typeface="Arial"/>
                <a:sym typeface="Arial"/>
              </a:rPr>
              <a:t>Un code Scala est compilé en bytecode et exécutable sous la JVM (Java Virtual Machine). Scala est plus facile à intégrer dans un code java ce qui satisfait le besoin de la startup </a:t>
            </a:r>
          </a:p>
        </p:txBody>
      </p:sp>
      <p:sp>
        <p:nvSpPr>
          <p:cNvPr id="562" name="Shape 562"/>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34</a:t>
            </a:fld>
            <a:endParaRPr lang="fr">
              <a:solidFill>
                <a:schemeClr val="dk1"/>
              </a:solidFill>
              <a:latin typeface="Economica"/>
              <a:ea typeface="Economica"/>
              <a:cs typeface="Economica"/>
              <a:sym typeface="Economica"/>
            </a:endParaRPr>
          </a:p>
        </p:txBody>
      </p:sp>
      <p:pic>
        <p:nvPicPr>
          <p:cNvPr id="561" name="Shape 561"/>
          <p:cNvPicPr preferRelativeResize="0"/>
          <p:nvPr/>
        </p:nvPicPr>
        <p:blipFill>
          <a:blip r:embed="rId3">
            <a:alphaModFix/>
          </a:blip>
          <a:stretch>
            <a:fillRect/>
          </a:stretch>
        </p:blipFill>
        <p:spPr>
          <a:xfrm>
            <a:off x="6178348" y="141437"/>
            <a:ext cx="2319599" cy="1179874"/>
          </a:xfrm>
          <a:prstGeom prst="rect">
            <a:avLst/>
          </a:prstGeom>
          <a:noFill/>
          <a:ln>
            <a:noFill/>
          </a:ln>
        </p:spPr>
      </p:pic>
      <p:sp>
        <p:nvSpPr>
          <p:cNvPr id="6" name="Shape 469"/>
          <p:cNvSpPr txBox="1">
            <a:spLocks/>
          </p:cNvSpPr>
          <p:nvPr/>
        </p:nvSpPr>
        <p:spPr>
          <a:xfrm>
            <a:off x="841637" y="393925"/>
            <a:ext cx="4405772" cy="831300"/>
          </a:xfrm>
          <a:prstGeom prst="rect">
            <a:avLst/>
          </a:prstGeom>
        </p:spPr>
        <p:txBody>
          <a:bodyPr vert="horz" lIns="91425" tIns="91425" rIns="91425" bIns="91425" rtlCol="0" anchor="b" anchorCtr="0">
            <a:noAutofit/>
          </a:bodyPr>
          <a:lstStyle>
            <a:lvl1pPr lvl="0" algn="l" defTabSz="685800" rtl="0" eaLnBrk="1" latinLnBrk="0" hangingPunct="1">
              <a:lnSpc>
                <a:spcPct val="85000"/>
              </a:lnSpc>
              <a:spcBef>
                <a:spcPts val="0"/>
              </a:spcBef>
              <a:buNone/>
              <a:defRPr sz="3600" kern="1200" spc="-38" baseline="0">
                <a:solidFill>
                  <a:schemeClr val="tx1">
                    <a:lumMod val="75000"/>
                    <a:lumOff val="25000"/>
                  </a:schemeClr>
                </a:solidFill>
                <a:latin typeface="+mj-lt"/>
                <a:ea typeface="+mj-ea"/>
                <a:cs typeface="+mj-cs"/>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a:buClr>
                <a:schemeClr val="dk2"/>
              </a:buClr>
              <a:buSzPct val="45833"/>
              <a:buFont typeface="Arial"/>
              <a:buNone/>
            </a:pPr>
            <a:r>
              <a:rPr lang="fr-FR" sz="3200" b="1" dirty="0">
                <a:solidFill>
                  <a:schemeClr val="accent2">
                    <a:lumMod val="75000"/>
                  </a:schemeClr>
                </a:solidFill>
              </a:rPr>
              <a:t>Mise en production (1/8)</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8" name="Shape 568"/>
          <p:cNvSpPr txBox="1">
            <a:spLocks noGrp="1"/>
          </p:cNvSpPr>
          <p:nvPr>
            <p:ph type="body" idx="1"/>
          </p:nvPr>
        </p:nvSpPr>
        <p:spPr>
          <a:xfrm>
            <a:off x="311700" y="1234075"/>
            <a:ext cx="8640000" cy="3769200"/>
          </a:xfrm>
          <a:prstGeom prst="rect">
            <a:avLst/>
          </a:prstGeom>
        </p:spPr>
        <p:txBody>
          <a:bodyPr lIns="91425" tIns="91425" rIns="91425" bIns="91425" anchor="t" anchorCtr="0">
            <a:noAutofit/>
          </a:bodyPr>
          <a:lstStyle/>
          <a:p>
            <a:pPr marL="457200" lvl="0" indent="-330200" rtl="0">
              <a:lnSpc>
                <a:spcPct val="163636"/>
              </a:lnSpc>
              <a:spcBef>
                <a:spcPts val="0"/>
              </a:spcBef>
              <a:spcAft>
                <a:spcPts val="1200"/>
              </a:spcAft>
              <a:buClr>
                <a:srgbClr val="5E696C"/>
              </a:buClr>
              <a:buSzPct val="100000"/>
              <a:buFont typeface="Lato"/>
            </a:pPr>
            <a:r>
              <a:rPr lang="fr" sz="1600">
                <a:solidFill>
                  <a:srgbClr val="333333"/>
                </a:solidFill>
                <a:latin typeface="Arial"/>
                <a:ea typeface="Arial"/>
                <a:cs typeface="Arial"/>
                <a:sym typeface="Arial"/>
              </a:rPr>
              <a:t>Spark est un framework open source de calcul distribué qui utilise implicitement le paradigme “Map Reduce” .</a:t>
            </a:r>
          </a:p>
          <a:p>
            <a:pPr marL="457200" lvl="0" indent="-330200" rtl="0">
              <a:lnSpc>
                <a:spcPct val="163636"/>
              </a:lnSpc>
              <a:spcBef>
                <a:spcPts val="0"/>
              </a:spcBef>
              <a:spcAft>
                <a:spcPts val="1200"/>
              </a:spcAft>
              <a:buClr>
                <a:srgbClr val="5E696C"/>
              </a:buClr>
              <a:buSzPct val="100000"/>
              <a:buFont typeface="Lato"/>
            </a:pPr>
            <a:r>
              <a:rPr lang="fr" sz="1600">
                <a:solidFill>
                  <a:srgbClr val="333333"/>
                </a:solidFill>
                <a:latin typeface="Arial"/>
                <a:ea typeface="Arial"/>
                <a:cs typeface="Arial"/>
                <a:sym typeface="Arial"/>
              </a:rPr>
              <a:t>Spark travaille en mémoire vive ce qui est cent fois plus rapide que Hadoop qui tourne sur disques (Nous n’allons plus perdre du temps pour le transfert des données du disque dur à la mémoire vive ce qui réduit énormément le temps d'exécution).</a:t>
            </a:r>
          </a:p>
        </p:txBody>
      </p:sp>
      <p:sp>
        <p:nvSpPr>
          <p:cNvPr id="570" name="Shape 570"/>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35</a:t>
            </a:fld>
            <a:endParaRPr lang="fr">
              <a:solidFill>
                <a:schemeClr val="dk1"/>
              </a:solidFill>
              <a:latin typeface="Economica"/>
              <a:ea typeface="Economica"/>
              <a:cs typeface="Economica"/>
              <a:sym typeface="Economica"/>
            </a:endParaRPr>
          </a:p>
        </p:txBody>
      </p:sp>
      <p:pic>
        <p:nvPicPr>
          <p:cNvPr id="569" name="Shape 569"/>
          <p:cNvPicPr preferRelativeResize="0"/>
          <p:nvPr/>
        </p:nvPicPr>
        <p:blipFill>
          <a:blip r:embed="rId3">
            <a:alphaModFix/>
          </a:blip>
          <a:stretch>
            <a:fillRect/>
          </a:stretch>
        </p:blipFill>
        <p:spPr>
          <a:xfrm>
            <a:off x="6554125" y="91475"/>
            <a:ext cx="1856724" cy="1142599"/>
          </a:xfrm>
          <a:prstGeom prst="rect">
            <a:avLst/>
          </a:prstGeom>
          <a:noFill/>
          <a:ln>
            <a:noFill/>
          </a:ln>
        </p:spPr>
      </p:pic>
      <p:sp>
        <p:nvSpPr>
          <p:cNvPr id="8" name="Shape 469"/>
          <p:cNvSpPr txBox="1">
            <a:spLocks/>
          </p:cNvSpPr>
          <p:nvPr/>
        </p:nvSpPr>
        <p:spPr>
          <a:xfrm>
            <a:off x="841637" y="393925"/>
            <a:ext cx="4405772" cy="831300"/>
          </a:xfrm>
          <a:prstGeom prst="rect">
            <a:avLst/>
          </a:prstGeom>
        </p:spPr>
        <p:txBody>
          <a:bodyPr vert="horz" lIns="91425" tIns="91425" rIns="91425" bIns="91425" rtlCol="0" anchor="b" anchorCtr="0">
            <a:noAutofit/>
          </a:bodyPr>
          <a:lstStyle>
            <a:lvl1pPr lvl="0" algn="l" defTabSz="685800" rtl="0" eaLnBrk="1" latinLnBrk="0" hangingPunct="1">
              <a:lnSpc>
                <a:spcPct val="85000"/>
              </a:lnSpc>
              <a:spcBef>
                <a:spcPts val="0"/>
              </a:spcBef>
              <a:buNone/>
              <a:defRPr sz="3600" kern="1200" spc="-38" baseline="0">
                <a:solidFill>
                  <a:schemeClr val="tx1">
                    <a:lumMod val="75000"/>
                    <a:lumOff val="25000"/>
                  </a:schemeClr>
                </a:solidFill>
                <a:latin typeface="+mj-lt"/>
                <a:ea typeface="+mj-ea"/>
                <a:cs typeface="+mj-cs"/>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a:buClr>
                <a:schemeClr val="dk2"/>
              </a:buClr>
              <a:buSzPct val="45833"/>
              <a:buFont typeface="Arial"/>
              <a:buNone/>
            </a:pPr>
            <a:r>
              <a:rPr lang="fr-FR" sz="3200" b="1" dirty="0">
                <a:solidFill>
                  <a:schemeClr val="accent2">
                    <a:lumMod val="75000"/>
                  </a:schemeClr>
                </a:solidFill>
              </a:rPr>
              <a:t>Mise en production (2/8)</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8" name="Shape 578"/>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36</a:t>
            </a:fld>
            <a:endParaRPr lang="fr">
              <a:solidFill>
                <a:schemeClr val="dk1"/>
              </a:solidFill>
              <a:latin typeface="Economica"/>
              <a:ea typeface="Economica"/>
              <a:cs typeface="Economica"/>
              <a:sym typeface="Economica"/>
            </a:endParaRPr>
          </a:p>
        </p:txBody>
      </p:sp>
      <p:pic>
        <p:nvPicPr>
          <p:cNvPr id="576" name="Shape 576"/>
          <p:cNvPicPr preferRelativeResize="0"/>
          <p:nvPr/>
        </p:nvPicPr>
        <p:blipFill>
          <a:blip r:embed="rId3">
            <a:alphaModFix/>
          </a:blip>
          <a:stretch>
            <a:fillRect/>
          </a:stretch>
        </p:blipFill>
        <p:spPr>
          <a:xfrm>
            <a:off x="6554125" y="91475"/>
            <a:ext cx="1856724" cy="1142599"/>
          </a:xfrm>
          <a:prstGeom prst="rect">
            <a:avLst/>
          </a:prstGeom>
          <a:noFill/>
          <a:ln>
            <a:noFill/>
          </a:ln>
        </p:spPr>
      </p:pic>
      <p:pic>
        <p:nvPicPr>
          <p:cNvPr id="577" name="Shape 577"/>
          <p:cNvPicPr preferRelativeResize="0"/>
          <p:nvPr/>
        </p:nvPicPr>
        <p:blipFill>
          <a:blip r:embed="rId4">
            <a:alphaModFix/>
          </a:blip>
          <a:stretch>
            <a:fillRect/>
          </a:stretch>
        </p:blipFill>
        <p:spPr>
          <a:xfrm>
            <a:off x="0" y="1491675"/>
            <a:ext cx="8832300" cy="3365382"/>
          </a:xfrm>
          <a:prstGeom prst="rect">
            <a:avLst/>
          </a:prstGeom>
          <a:noFill/>
          <a:ln>
            <a:noFill/>
          </a:ln>
        </p:spPr>
      </p:pic>
      <p:sp>
        <p:nvSpPr>
          <p:cNvPr id="8" name="Shape 469"/>
          <p:cNvSpPr txBox="1">
            <a:spLocks/>
          </p:cNvSpPr>
          <p:nvPr/>
        </p:nvSpPr>
        <p:spPr>
          <a:xfrm>
            <a:off x="841637" y="393925"/>
            <a:ext cx="4405772" cy="831300"/>
          </a:xfrm>
          <a:prstGeom prst="rect">
            <a:avLst/>
          </a:prstGeom>
        </p:spPr>
        <p:txBody>
          <a:bodyPr vert="horz" lIns="91425" tIns="91425" rIns="91425" bIns="91425" rtlCol="0" anchor="b" anchorCtr="0">
            <a:noAutofit/>
          </a:bodyPr>
          <a:lstStyle>
            <a:lvl1pPr lvl="0" algn="l" defTabSz="685800" rtl="0" eaLnBrk="1" latinLnBrk="0" hangingPunct="1">
              <a:lnSpc>
                <a:spcPct val="85000"/>
              </a:lnSpc>
              <a:spcBef>
                <a:spcPts val="0"/>
              </a:spcBef>
              <a:buNone/>
              <a:defRPr sz="3600" kern="1200" spc="-38" baseline="0">
                <a:solidFill>
                  <a:schemeClr val="tx1">
                    <a:lumMod val="75000"/>
                    <a:lumOff val="25000"/>
                  </a:schemeClr>
                </a:solidFill>
                <a:latin typeface="+mj-lt"/>
                <a:ea typeface="+mj-ea"/>
                <a:cs typeface="+mj-cs"/>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a:buClr>
                <a:schemeClr val="dk2"/>
              </a:buClr>
              <a:buSzPct val="45833"/>
              <a:buFont typeface="Arial"/>
              <a:buNone/>
            </a:pPr>
            <a:r>
              <a:rPr lang="fr-FR" sz="3200" b="1" dirty="0">
                <a:solidFill>
                  <a:schemeClr val="accent2">
                    <a:lumMod val="75000"/>
                  </a:schemeClr>
                </a:solidFill>
              </a:rPr>
              <a:t>Mise en production (3/8)</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4" name="Shape 584"/>
          <p:cNvSpPr txBox="1">
            <a:spLocks noGrp="1"/>
          </p:cNvSpPr>
          <p:nvPr>
            <p:ph type="body" idx="1"/>
          </p:nvPr>
        </p:nvSpPr>
        <p:spPr>
          <a:xfrm>
            <a:off x="381157" y="1618539"/>
            <a:ext cx="8640000" cy="3769200"/>
          </a:xfrm>
          <a:prstGeom prst="rect">
            <a:avLst/>
          </a:prstGeom>
        </p:spPr>
        <p:txBody>
          <a:bodyPr lIns="91425" tIns="91425" rIns="91425" bIns="91425" anchor="t" anchorCtr="0">
            <a:noAutofit/>
          </a:bodyPr>
          <a:lstStyle/>
          <a:p>
            <a:pPr lvl="0" rtl="0">
              <a:spcBef>
                <a:spcPts val="0"/>
              </a:spcBef>
              <a:buClr>
                <a:srgbClr val="000000"/>
              </a:buClr>
              <a:buSzPct val="61111"/>
              <a:buFont typeface="Arial"/>
              <a:buNone/>
            </a:pPr>
            <a:r>
              <a:rPr lang="fr" b="1" dirty="0">
                <a:solidFill>
                  <a:srgbClr val="5E696C"/>
                </a:solidFill>
                <a:latin typeface="Lato"/>
                <a:ea typeface="Lato"/>
                <a:cs typeface="Lato"/>
                <a:sym typeface="Lato"/>
              </a:rPr>
              <a:t>Etape 1:</a:t>
            </a:r>
            <a:r>
              <a:rPr lang="fr" dirty="0">
                <a:solidFill>
                  <a:srgbClr val="5E696C"/>
                </a:solidFill>
                <a:latin typeface="Lato"/>
                <a:ea typeface="Lato"/>
                <a:cs typeface="Lato"/>
                <a:sym typeface="Lato"/>
              </a:rPr>
              <a:t> Charger et parser les données (création des RDDs) </a:t>
            </a:r>
          </a:p>
          <a:p>
            <a:pPr lvl="0" rtl="0">
              <a:spcBef>
                <a:spcPts val="0"/>
              </a:spcBef>
              <a:buClr>
                <a:srgbClr val="000000"/>
              </a:buClr>
              <a:buSzPct val="61111"/>
              <a:buFont typeface="Arial"/>
              <a:buNone/>
            </a:pPr>
            <a:endParaRPr lang="fr" dirty="0">
              <a:solidFill>
                <a:srgbClr val="5E696C"/>
              </a:solidFill>
              <a:latin typeface="Lato"/>
              <a:ea typeface="Lato"/>
              <a:cs typeface="Lato"/>
              <a:sym typeface="Lato"/>
            </a:endParaRPr>
          </a:p>
          <a:p>
            <a:pPr lvl="0" rtl="0">
              <a:spcBef>
                <a:spcPts val="0"/>
              </a:spcBef>
              <a:buClr>
                <a:srgbClr val="000000"/>
              </a:buClr>
              <a:buSzPct val="61111"/>
              <a:buFont typeface="Arial"/>
              <a:buNone/>
            </a:pPr>
            <a:r>
              <a:rPr lang="fr" b="1" dirty="0">
                <a:solidFill>
                  <a:srgbClr val="5E696C"/>
                </a:solidFill>
                <a:latin typeface="Lato"/>
                <a:ea typeface="Lato"/>
                <a:cs typeface="Lato"/>
                <a:sym typeface="Lato"/>
              </a:rPr>
              <a:t>Etape 2:</a:t>
            </a:r>
            <a:r>
              <a:rPr lang="fr" dirty="0">
                <a:solidFill>
                  <a:srgbClr val="5E696C"/>
                </a:solidFill>
                <a:latin typeface="Lato"/>
                <a:ea typeface="Lato"/>
                <a:cs typeface="Lato"/>
                <a:sym typeface="Lato"/>
              </a:rPr>
              <a:t> Collaborative filtering</a:t>
            </a:r>
            <a:br>
              <a:rPr lang="fr" dirty="0">
                <a:solidFill>
                  <a:srgbClr val="5E696C"/>
                </a:solidFill>
                <a:latin typeface="Lato"/>
                <a:ea typeface="Lato"/>
                <a:cs typeface="Lato"/>
                <a:sym typeface="Lato"/>
              </a:rPr>
            </a:br>
            <a:r>
              <a:rPr lang="fr-FR" dirty="0">
                <a:solidFill>
                  <a:srgbClr val="5E696C"/>
                </a:solidFill>
                <a:latin typeface="Lato"/>
                <a:ea typeface="Lato"/>
                <a:cs typeface="Lato"/>
                <a:sym typeface="Lato"/>
              </a:rPr>
              <a:t>O</a:t>
            </a:r>
            <a:r>
              <a:rPr lang="fr" dirty="0">
                <a:solidFill>
                  <a:srgbClr val="5E696C"/>
                </a:solidFill>
                <a:latin typeface="Lato"/>
                <a:ea typeface="Lato"/>
                <a:cs typeface="Lato"/>
                <a:sym typeface="Lato"/>
              </a:rPr>
              <a:t>n utilise la librairie Spark MLlib qui contient l'implémentation de la méthode du Collaborative Filtering utilisant la méthode ALS ( Alternating Least Squares)</a:t>
            </a:r>
          </a:p>
          <a:p>
            <a:pPr lvl="0" rtl="0">
              <a:spcBef>
                <a:spcPts val="0"/>
              </a:spcBef>
              <a:buClr>
                <a:srgbClr val="000000"/>
              </a:buClr>
              <a:buSzPct val="61111"/>
              <a:buFont typeface="Arial"/>
              <a:buNone/>
            </a:pPr>
            <a:r>
              <a:rPr lang="fr" dirty="0">
                <a:solidFill>
                  <a:srgbClr val="5E696C"/>
                </a:solidFill>
                <a:latin typeface="Lato"/>
                <a:ea typeface="Lato"/>
                <a:cs typeface="Lato"/>
                <a:sym typeface="Lato"/>
              </a:rPr>
              <a:t>Choix de paramètre rank (nombre de variable latentes à créer) du modèle ALS: construction du modèle sur une base de train et le tester sur une base de test</a:t>
            </a:r>
          </a:p>
        </p:txBody>
      </p:sp>
      <p:sp>
        <p:nvSpPr>
          <p:cNvPr id="586" name="Shape 586"/>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37</a:t>
            </a:fld>
            <a:endParaRPr lang="fr">
              <a:solidFill>
                <a:schemeClr val="dk1"/>
              </a:solidFill>
              <a:latin typeface="Economica"/>
              <a:ea typeface="Economica"/>
              <a:cs typeface="Economica"/>
              <a:sym typeface="Economica"/>
            </a:endParaRPr>
          </a:p>
        </p:txBody>
      </p:sp>
      <p:pic>
        <p:nvPicPr>
          <p:cNvPr id="585" name="Shape 585"/>
          <p:cNvPicPr preferRelativeResize="0"/>
          <p:nvPr/>
        </p:nvPicPr>
        <p:blipFill>
          <a:blip r:embed="rId3">
            <a:alphaModFix/>
          </a:blip>
          <a:stretch>
            <a:fillRect/>
          </a:stretch>
        </p:blipFill>
        <p:spPr>
          <a:xfrm>
            <a:off x="949457" y="3503139"/>
            <a:ext cx="7286625" cy="600075"/>
          </a:xfrm>
          <a:prstGeom prst="rect">
            <a:avLst/>
          </a:prstGeom>
          <a:noFill/>
          <a:ln>
            <a:noFill/>
          </a:ln>
        </p:spPr>
      </p:pic>
      <p:sp>
        <p:nvSpPr>
          <p:cNvPr id="8" name="Shape 469"/>
          <p:cNvSpPr txBox="1">
            <a:spLocks/>
          </p:cNvSpPr>
          <p:nvPr/>
        </p:nvSpPr>
        <p:spPr>
          <a:xfrm>
            <a:off x="841637" y="393925"/>
            <a:ext cx="4405772" cy="831300"/>
          </a:xfrm>
          <a:prstGeom prst="rect">
            <a:avLst/>
          </a:prstGeom>
        </p:spPr>
        <p:txBody>
          <a:bodyPr vert="horz" lIns="91425" tIns="91425" rIns="91425" bIns="91425" rtlCol="0" anchor="b" anchorCtr="0">
            <a:noAutofit/>
          </a:bodyPr>
          <a:lstStyle>
            <a:lvl1pPr lvl="0" algn="l" defTabSz="685800" rtl="0" eaLnBrk="1" latinLnBrk="0" hangingPunct="1">
              <a:lnSpc>
                <a:spcPct val="85000"/>
              </a:lnSpc>
              <a:spcBef>
                <a:spcPts val="0"/>
              </a:spcBef>
              <a:buNone/>
              <a:defRPr sz="3600" kern="1200" spc="-38" baseline="0">
                <a:solidFill>
                  <a:schemeClr val="tx1">
                    <a:lumMod val="75000"/>
                    <a:lumOff val="25000"/>
                  </a:schemeClr>
                </a:solidFill>
                <a:latin typeface="+mj-lt"/>
                <a:ea typeface="+mj-ea"/>
                <a:cs typeface="+mj-cs"/>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a:buClr>
                <a:schemeClr val="dk2"/>
              </a:buClr>
              <a:buSzPct val="45833"/>
              <a:buFont typeface="Arial"/>
              <a:buNone/>
            </a:pPr>
            <a:r>
              <a:rPr lang="fr-FR" sz="3200" b="1" dirty="0">
                <a:solidFill>
                  <a:schemeClr val="accent2">
                    <a:lumMod val="75000"/>
                  </a:schemeClr>
                </a:solidFill>
              </a:rPr>
              <a:t>Mise en production (4/8)</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4" name="Shape 594"/>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38</a:t>
            </a:fld>
            <a:endParaRPr lang="fr">
              <a:solidFill>
                <a:schemeClr val="dk1"/>
              </a:solidFill>
              <a:latin typeface="Economica"/>
              <a:ea typeface="Economica"/>
              <a:cs typeface="Economica"/>
              <a:sym typeface="Economica"/>
            </a:endParaRPr>
          </a:p>
        </p:txBody>
      </p:sp>
      <p:sp>
        <p:nvSpPr>
          <p:cNvPr id="592" name="Shape 592"/>
          <p:cNvSpPr txBox="1"/>
          <p:nvPr/>
        </p:nvSpPr>
        <p:spPr>
          <a:xfrm>
            <a:off x="311700" y="1282214"/>
            <a:ext cx="8520600" cy="34164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None/>
            </a:pPr>
            <a:r>
              <a:rPr lang="fr" sz="1800" b="1" dirty="0">
                <a:solidFill>
                  <a:srgbClr val="5E696C"/>
                </a:solidFill>
                <a:latin typeface="Lato"/>
                <a:ea typeface="Lato"/>
                <a:cs typeface="Lato"/>
                <a:sym typeface="Lato"/>
              </a:rPr>
              <a:t>étape 3:</a:t>
            </a:r>
            <a:r>
              <a:rPr lang="fr" sz="1800" dirty="0">
                <a:solidFill>
                  <a:srgbClr val="5E696C"/>
                </a:solidFill>
                <a:latin typeface="Lato"/>
                <a:ea typeface="Lato"/>
                <a:cs typeface="Lato"/>
                <a:sym typeface="Lato"/>
              </a:rPr>
              <a:t> Booster la recommandation pour les films les moins notés.</a:t>
            </a:r>
            <a:br>
              <a:rPr lang="fr" sz="1800" dirty="0">
                <a:solidFill>
                  <a:srgbClr val="5E696C"/>
                </a:solidFill>
                <a:latin typeface="Lato"/>
                <a:ea typeface="Lato"/>
                <a:cs typeface="Lato"/>
                <a:sym typeface="Lato"/>
              </a:rPr>
            </a:br>
            <a:r>
              <a:rPr lang="fr" sz="1800" dirty="0">
                <a:solidFill>
                  <a:srgbClr val="5E696C"/>
                </a:solidFill>
                <a:latin typeface="Lato"/>
                <a:ea typeface="Lato"/>
                <a:cs typeface="Lato"/>
                <a:sym typeface="Lato"/>
              </a:rPr>
              <a:t>Un des grands problème des systèmes de recommandations est le fait de recommander toujours le 20% de la base qui représente les items les plus populaires (vu qu’il sont les plus notés, il seront les plus corrélés avec les autre items).</a:t>
            </a:r>
          </a:p>
          <a:p>
            <a:pPr lvl="0" rtl="0">
              <a:lnSpc>
                <a:spcPct val="115000"/>
              </a:lnSpc>
              <a:spcBef>
                <a:spcPts val="0"/>
              </a:spcBef>
              <a:spcAft>
                <a:spcPts val="1600"/>
              </a:spcAft>
              <a:buNone/>
            </a:pPr>
            <a:endParaRPr sz="1800" u="sng" dirty="0">
              <a:solidFill>
                <a:srgbClr val="5E696C"/>
              </a:solidFill>
              <a:latin typeface="Lato"/>
              <a:ea typeface="Lato"/>
              <a:cs typeface="Lato"/>
              <a:sym typeface="Lato"/>
            </a:endParaRPr>
          </a:p>
        </p:txBody>
      </p:sp>
      <p:pic>
        <p:nvPicPr>
          <p:cNvPr id="593" name="Shape 593"/>
          <p:cNvPicPr preferRelativeResize="0"/>
          <p:nvPr/>
        </p:nvPicPr>
        <p:blipFill>
          <a:blip r:embed="rId3">
            <a:alphaModFix/>
          </a:blip>
          <a:stretch>
            <a:fillRect/>
          </a:stretch>
        </p:blipFill>
        <p:spPr>
          <a:xfrm>
            <a:off x="1433512" y="2702150"/>
            <a:ext cx="6276975" cy="2152650"/>
          </a:xfrm>
          <a:prstGeom prst="rect">
            <a:avLst/>
          </a:prstGeom>
          <a:noFill/>
          <a:ln>
            <a:noFill/>
          </a:ln>
        </p:spPr>
      </p:pic>
      <p:sp>
        <p:nvSpPr>
          <p:cNvPr id="6" name="Shape 469"/>
          <p:cNvSpPr txBox="1">
            <a:spLocks/>
          </p:cNvSpPr>
          <p:nvPr/>
        </p:nvSpPr>
        <p:spPr>
          <a:xfrm>
            <a:off x="841637" y="393925"/>
            <a:ext cx="4405772" cy="831300"/>
          </a:xfrm>
          <a:prstGeom prst="rect">
            <a:avLst/>
          </a:prstGeom>
        </p:spPr>
        <p:txBody>
          <a:bodyPr vert="horz" lIns="91425" tIns="91425" rIns="91425" bIns="91425" rtlCol="0" anchor="b" anchorCtr="0">
            <a:noAutofit/>
          </a:bodyPr>
          <a:lstStyle>
            <a:lvl1pPr lvl="0" algn="l" defTabSz="685800" rtl="0" eaLnBrk="1" latinLnBrk="0" hangingPunct="1">
              <a:lnSpc>
                <a:spcPct val="85000"/>
              </a:lnSpc>
              <a:spcBef>
                <a:spcPts val="0"/>
              </a:spcBef>
              <a:buNone/>
              <a:defRPr sz="3600" kern="1200" spc="-38" baseline="0">
                <a:solidFill>
                  <a:schemeClr val="tx1">
                    <a:lumMod val="75000"/>
                    <a:lumOff val="25000"/>
                  </a:schemeClr>
                </a:solidFill>
                <a:latin typeface="+mj-lt"/>
                <a:ea typeface="+mj-ea"/>
                <a:cs typeface="+mj-cs"/>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a:buClr>
                <a:schemeClr val="dk2"/>
              </a:buClr>
              <a:buSzPct val="45833"/>
              <a:buFont typeface="Arial"/>
              <a:buNone/>
            </a:pPr>
            <a:r>
              <a:rPr lang="fr-FR" sz="3200" b="1" dirty="0">
                <a:solidFill>
                  <a:schemeClr val="accent2">
                    <a:lumMod val="75000"/>
                  </a:schemeClr>
                </a:solidFill>
              </a:rPr>
              <a:t>Mise en production (5/8)</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602" name="Shape 602"/>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39</a:t>
            </a:fld>
            <a:endParaRPr lang="fr">
              <a:solidFill>
                <a:schemeClr val="dk1"/>
              </a:solidFill>
              <a:latin typeface="Economica"/>
              <a:ea typeface="Economica"/>
              <a:cs typeface="Economica"/>
              <a:sym typeface="Economica"/>
            </a:endParaRPr>
          </a:p>
        </p:txBody>
      </p:sp>
      <p:sp>
        <p:nvSpPr>
          <p:cNvPr id="600" name="Shape 600"/>
          <p:cNvSpPr txBox="1"/>
          <p:nvPr/>
        </p:nvSpPr>
        <p:spPr>
          <a:xfrm>
            <a:off x="311700" y="1320216"/>
            <a:ext cx="8520600" cy="34164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None/>
            </a:pPr>
            <a:r>
              <a:rPr lang="fr" sz="1600" b="1" dirty="0">
                <a:solidFill>
                  <a:srgbClr val="5E696C"/>
                </a:solidFill>
                <a:latin typeface="Lato"/>
                <a:ea typeface="Lato"/>
                <a:cs typeface="Lato"/>
                <a:sym typeface="Lato"/>
              </a:rPr>
              <a:t>Etape 4:</a:t>
            </a:r>
            <a:r>
              <a:rPr lang="fr" sz="1600" dirty="0">
                <a:solidFill>
                  <a:srgbClr val="5E696C"/>
                </a:solidFill>
                <a:latin typeface="Lato"/>
                <a:ea typeface="Lato"/>
                <a:cs typeface="Lato"/>
                <a:sym typeface="Lato"/>
              </a:rPr>
              <a:t> Création d’un nouvel utilisateur avec des ratings, et fusionner ce nouveau RDD avec l’ancienne base de données  =&gt; </a:t>
            </a:r>
            <a:r>
              <a:rPr lang="fr" sz="1600" u="sng" dirty="0">
                <a:solidFill>
                  <a:srgbClr val="5E696C"/>
                </a:solidFill>
                <a:latin typeface="Lato"/>
                <a:ea typeface="Lato"/>
                <a:cs typeface="Lato"/>
                <a:sym typeface="Lato"/>
              </a:rPr>
              <a:t>on utilisera cette fonction pour ajouter des utilisateurs à la base de données, ou pour mettre à jour la base des notes si on a un nouvel événement “review”.</a:t>
            </a:r>
          </a:p>
        </p:txBody>
      </p:sp>
      <p:pic>
        <p:nvPicPr>
          <p:cNvPr id="601" name="Shape 601"/>
          <p:cNvPicPr preferRelativeResize="0"/>
          <p:nvPr/>
        </p:nvPicPr>
        <p:blipFill>
          <a:blip r:embed="rId3">
            <a:alphaModFix/>
          </a:blip>
          <a:stretch>
            <a:fillRect/>
          </a:stretch>
        </p:blipFill>
        <p:spPr>
          <a:xfrm>
            <a:off x="1304200" y="2439900"/>
            <a:ext cx="7048500" cy="2628900"/>
          </a:xfrm>
          <a:prstGeom prst="rect">
            <a:avLst/>
          </a:prstGeom>
          <a:noFill/>
          <a:ln>
            <a:noFill/>
          </a:ln>
        </p:spPr>
      </p:pic>
      <p:sp>
        <p:nvSpPr>
          <p:cNvPr id="8" name="Shape 469"/>
          <p:cNvSpPr txBox="1">
            <a:spLocks/>
          </p:cNvSpPr>
          <p:nvPr/>
        </p:nvSpPr>
        <p:spPr>
          <a:xfrm>
            <a:off x="841637" y="393925"/>
            <a:ext cx="4405772" cy="831300"/>
          </a:xfrm>
          <a:prstGeom prst="rect">
            <a:avLst/>
          </a:prstGeom>
        </p:spPr>
        <p:txBody>
          <a:bodyPr vert="horz" lIns="91425" tIns="91425" rIns="91425" bIns="91425" rtlCol="0" anchor="b" anchorCtr="0">
            <a:noAutofit/>
          </a:bodyPr>
          <a:lstStyle>
            <a:lvl1pPr lvl="0" algn="l" defTabSz="685800" rtl="0" eaLnBrk="1" latinLnBrk="0" hangingPunct="1">
              <a:lnSpc>
                <a:spcPct val="85000"/>
              </a:lnSpc>
              <a:spcBef>
                <a:spcPts val="0"/>
              </a:spcBef>
              <a:buNone/>
              <a:defRPr sz="3600" kern="1200" spc="-38" baseline="0">
                <a:solidFill>
                  <a:schemeClr val="tx1">
                    <a:lumMod val="75000"/>
                    <a:lumOff val="25000"/>
                  </a:schemeClr>
                </a:solidFill>
                <a:latin typeface="+mj-lt"/>
                <a:ea typeface="+mj-ea"/>
                <a:cs typeface="+mj-cs"/>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a:buClr>
                <a:schemeClr val="dk2"/>
              </a:buClr>
              <a:buSzPct val="45833"/>
              <a:buFont typeface="Arial"/>
              <a:buNone/>
            </a:pPr>
            <a:r>
              <a:rPr lang="fr-FR" sz="3200" b="1" dirty="0">
                <a:solidFill>
                  <a:schemeClr val="accent2">
                    <a:lumMod val="75000"/>
                  </a:schemeClr>
                </a:solidFill>
              </a:rPr>
              <a:t>Mise en production (6/8)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fr" b="1">
                <a:solidFill>
                  <a:schemeClr val="accent2">
                    <a:lumMod val="75000"/>
                  </a:schemeClr>
                </a:solidFill>
              </a:rPr>
              <a:t>Présentation des données</a:t>
            </a:r>
          </a:p>
        </p:txBody>
      </p:sp>
      <p:sp>
        <p:nvSpPr>
          <p:cNvPr id="247" name="Shape 247"/>
          <p:cNvSpPr txBox="1">
            <a:spLocks noGrp="1"/>
          </p:cNvSpPr>
          <p:nvPr>
            <p:ph type="body" idx="1"/>
          </p:nvPr>
        </p:nvSpPr>
        <p:spPr>
          <a:xfrm>
            <a:off x="311700" y="1310275"/>
            <a:ext cx="8520600" cy="3334800"/>
          </a:xfrm>
          <a:prstGeom prst="rect">
            <a:avLst/>
          </a:prstGeom>
        </p:spPr>
        <p:txBody>
          <a:bodyPr lIns="91425" tIns="91425" rIns="91425" bIns="91425" anchor="t" anchorCtr="0">
            <a:noAutofit/>
          </a:bodyPr>
          <a:lstStyle/>
          <a:p>
            <a:pPr marR="0" lvl="0" algn="l" rtl="0">
              <a:lnSpc>
                <a:spcPct val="150000"/>
              </a:lnSpc>
              <a:spcBef>
                <a:spcPts val="0"/>
              </a:spcBef>
              <a:spcAft>
                <a:spcPts val="1600"/>
              </a:spcAft>
              <a:buNone/>
            </a:pPr>
            <a:r>
              <a:rPr lang="fr"/>
              <a:t>Une base de données </a:t>
            </a:r>
            <a:r>
              <a:rPr lang="fr" b="1"/>
              <a:t>rating.csv </a:t>
            </a:r>
          </a:p>
        </p:txBody>
      </p:sp>
      <p:sp>
        <p:nvSpPr>
          <p:cNvPr id="249" name="Shape 249"/>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4</a:t>
            </a:fld>
            <a:endParaRPr lang="fr">
              <a:solidFill>
                <a:schemeClr val="dk1"/>
              </a:solidFill>
              <a:latin typeface="Economica"/>
              <a:ea typeface="Economica"/>
              <a:cs typeface="Economica"/>
              <a:sym typeface="Economica"/>
            </a:endParaRPr>
          </a:p>
        </p:txBody>
      </p:sp>
      <p:pic>
        <p:nvPicPr>
          <p:cNvPr id="248" name="Shape 248"/>
          <p:cNvPicPr preferRelativeResize="0"/>
          <p:nvPr/>
        </p:nvPicPr>
        <p:blipFill>
          <a:blip r:embed="rId3">
            <a:alphaModFix/>
          </a:blip>
          <a:stretch>
            <a:fillRect/>
          </a:stretch>
        </p:blipFill>
        <p:spPr>
          <a:xfrm>
            <a:off x="2609724" y="1845100"/>
            <a:ext cx="3731549" cy="27031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10" name="Shape 610"/>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40</a:t>
            </a:fld>
            <a:endParaRPr lang="fr">
              <a:solidFill>
                <a:schemeClr val="dk1"/>
              </a:solidFill>
              <a:latin typeface="Economica"/>
              <a:ea typeface="Economica"/>
              <a:cs typeface="Economica"/>
              <a:sym typeface="Economica"/>
            </a:endParaRPr>
          </a:p>
        </p:txBody>
      </p:sp>
      <p:sp>
        <p:nvSpPr>
          <p:cNvPr id="608" name="Shape 608"/>
          <p:cNvSpPr txBox="1"/>
          <p:nvPr/>
        </p:nvSpPr>
        <p:spPr>
          <a:xfrm>
            <a:off x="311700" y="1271823"/>
            <a:ext cx="8520600" cy="34164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None/>
            </a:pPr>
            <a:r>
              <a:rPr lang="fr" sz="1600" b="1" dirty="0">
                <a:solidFill>
                  <a:srgbClr val="5E696C"/>
                </a:solidFill>
                <a:latin typeface="Lato"/>
                <a:ea typeface="Lato"/>
                <a:cs typeface="Lato"/>
                <a:sym typeface="Lato"/>
              </a:rPr>
              <a:t>Etape 5: </a:t>
            </a:r>
            <a:r>
              <a:rPr lang="fr" sz="1600" dirty="0">
                <a:solidFill>
                  <a:srgbClr val="5E696C"/>
                </a:solidFill>
                <a:latin typeface="Lato"/>
                <a:ea typeface="Lato"/>
                <a:cs typeface="Lato"/>
                <a:sym typeface="Lato"/>
              </a:rPr>
              <a:t>Pour un utilisateur donné, afficher les cinq films les plus susceptibles à lui plaire (Parmis les films qui n’a jamais noté) =&gt; </a:t>
            </a:r>
            <a:r>
              <a:rPr lang="fr" sz="1600" u="sng" dirty="0">
                <a:solidFill>
                  <a:srgbClr val="5E696C"/>
                </a:solidFill>
                <a:latin typeface="Lato"/>
                <a:ea typeface="Lato"/>
                <a:cs typeface="Lato"/>
                <a:sym typeface="Lato"/>
              </a:rPr>
              <a:t>on utilisera cette fonction dans l’application pour générer les recommandations aux utilisateurs</a:t>
            </a:r>
          </a:p>
          <a:p>
            <a:pPr lvl="0" rtl="0">
              <a:lnSpc>
                <a:spcPct val="115000"/>
              </a:lnSpc>
              <a:spcBef>
                <a:spcPts val="0"/>
              </a:spcBef>
              <a:spcAft>
                <a:spcPts val="1600"/>
              </a:spcAft>
              <a:buNone/>
            </a:pPr>
            <a:endParaRPr sz="1600" u="sng" dirty="0">
              <a:solidFill>
                <a:srgbClr val="5E696C"/>
              </a:solidFill>
              <a:latin typeface="Lato"/>
              <a:ea typeface="Lato"/>
              <a:cs typeface="Lato"/>
              <a:sym typeface="Lato"/>
            </a:endParaRPr>
          </a:p>
        </p:txBody>
      </p:sp>
      <p:pic>
        <p:nvPicPr>
          <p:cNvPr id="609" name="Shape 609"/>
          <p:cNvPicPr preferRelativeResize="0"/>
          <p:nvPr/>
        </p:nvPicPr>
        <p:blipFill>
          <a:blip r:embed="rId3">
            <a:alphaModFix/>
          </a:blip>
          <a:stretch>
            <a:fillRect/>
          </a:stretch>
        </p:blipFill>
        <p:spPr>
          <a:xfrm>
            <a:off x="311700" y="2504848"/>
            <a:ext cx="8416637" cy="1100797"/>
          </a:xfrm>
          <a:prstGeom prst="rect">
            <a:avLst/>
          </a:prstGeom>
          <a:noFill/>
          <a:ln>
            <a:noFill/>
          </a:ln>
        </p:spPr>
      </p:pic>
      <p:sp>
        <p:nvSpPr>
          <p:cNvPr id="8" name="Shape 469"/>
          <p:cNvSpPr txBox="1">
            <a:spLocks/>
          </p:cNvSpPr>
          <p:nvPr/>
        </p:nvSpPr>
        <p:spPr>
          <a:xfrm>
            <a:off x="841637" y="393925"/>
            <a:ext cx="4405772" cy="831300"/>
          </a:xfrm>
          <a:prstGeom prst="rect">
            <a:avLst/>
          </a:prstGeom>
        </p:spPr>
        <p:txBody>
          <a:bodyPr vert="horz" lIns="91425" tIns="91425" rIns="91425" bIns="91425" rtlCol="0" anchor="b" anchorCtr="0">
            <a:noAutofit/>
          </a:bodyPr>
          <a:lstStyle>
            <a:lvl1pPr lvl="0" algn="l" defTabSz="685800" rtl="0" eaLnBrk="1" latinLnBrk="0" hangingPunct="1">
              <a:lnSpc>
                <a:spcPct val="85000"/>
              </a:lnSpc>
              <a:spcBef>
                <a:spcPts val="0"/>
              </a:spcBef>
              <a:buNone/>
              <a:defRPr sz="3600" kern="1200" spc="-38" baseline="0">
                <a:solidFill>
                  <a:schemeClr val="tx1">
                    <a:lumMod val="75000"/>
                    <a:lumOff val="25000"/>
                  </a:schemeClr>
                </a:solidFill>
                <a:latin typeface="+mj-lt"/>
                <a:ea typeface="+mj-ea"/>
                <a:cs typeface="+mj-cs"/>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a:buClr>
                <a:schemeClr val="dk2"/>
              </a:buClr>
              <a:buSzPct val="45833"/>
              <a:buFont typeface="Arial"/>
              <a:buNone/>
            </a:pPr>
            <a:r>
              <a:rPr lang="fr-FR" sz="3200" b="1" dirty="0">
                <a:solidFill>
                  <a:schemeClr val="accent2">
                    <a:lumMod val="75000"/>
                  </a:schemeClr>
                </a:solidFill>
              </a:rPr>
              <a:t>Mise en production (7/8)</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8" name="Shape 618"/>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41</a:t>
            </a:fld>
            <a:endParaRPr lang="fr">
              <a:solidFill>
                <a:schemeClr val="dk1"/>
              </a:solidFill>
              <a:latin typeface="Economica"/>
              <a:ea typeface="Economica"/>
              <a:cs typeface="Economica"/>
              <a:sym typeface="Economica"/>
            </a:endParaRPr>
          </a:p>
        </p:txBody>
      </p:sp>
      <p:sp>
        <p:nvSpPr>
          <p:cNvPr id="616" name="Shape 616"/>
          <p:cNvSpPr txBox="1"/>
          <p:nvPr/>
        </p:nvSpPr>
        <p:spPr>
          <a:xfrm>
            <a:off x="311700" y="1443616"/>
            <a:ext cx="8520600" cy="34164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None/>
            </a:pPr>
            <a:r>
              <a:rPr lang="fr" sz="1600" b="1" dirty="0">
                <a:solidFill>
                  <a:srgbClr val="5E696C"/>
                </a:solidFill>
                <a:latin typeface="Lato"/>
                <a:ea typeface="Lato"/>
                <a:cs typeface="Lato"/>
                <a:sym typeface="Lato"/>
              </a:rPr>
              <a:t>Etape 6: </a:t>
            </a:r>
            <a:r>
              <a:rPr lang="fr" sz="1600" dirty="0">
                <a:solidFill>
                  <a:srgbClr val="5E696C"/>
                </a:solidFill>
                <a:latin typeface="Lato"/>
                <a:ea typeface="Lato"/>
                <a:cs typeface="Lato"/>
                <a:sym typeface="Lato"/>
              </a:rPr>
              <a:t>Pour un utilisateur donné et pour un film donné, on peut estimer la note et la comparer avec la note réelle  =&gt; </a:t>
            </a:r>
            <a:r>
              <a:rPr lang="fr" sz="1600" u="sng" dirty="0">
                <a:solidFill>
                  <a:srgbClr val="5E696C"/>
                </a:solidFill>
                <a:latin typeface="Lato"/>
                <a:ea typeface="Lato"/>
                <a:cs typeface="Lato"/>
                <a:sym typeface="Lato"/>
              </a:rPr>
              <a:t>on utilisera cette fonction dans l’application pour afficher à un utilisateur sur une page d’établissement, la note prédite grâce à notre algorithme, afin de l'inciter à donner sa propre note</a:t>
            </a:r>
          </a:p>
        </p:txBody>
      </p:sp>
      <p:pic>
        <p:nvPicPr>
          <p:cNvPr id="617" name="Shape 617"/>
          <p:cNvPicPr preferRelativeResize="0"/>
          <p:nvPr/>
        </p:nvPicPr>
        <p:blipFill>
          <a:blip r:embed="rId3">
            <a:alphaModFix/>
          </a:blip>
          <a:stretch>
            <a:fillRect/>
          </a:stretch>
        </p:blipFill>
        <p:spPr>
          <a:xfrm>
            <a:off x="419100" y="2884462"/>
            <a:ext cx="8305800" cy="542925"/>
          </a:xfrm>
          <a:prstGeom prst="rect">
            <a:avLst/>
          </a:prstGeom>
          <a:noFill/>
          <a:ln>
            <a:noFill/>
          </a:ln>
        </p:spPr>
      </p:pic>
      <p:sp>
        <p:nvSpPr>
          <p:cNvPr id="10" name="Shape 469"/>
          <p:cNvSpPr txBox="1">
            <a:spLocks/>
          </p:cNvSpPr>
          <p:nvPr/>
        </p:nvSpPr>
        <p:spPr>
          <a:xfrm>
            <a:off x="841637" y="393925"/>
            <a:ext cx="4405772" cy="831300"/>
          </a:xfrm>
          <a:prstGeom prst="rect">
            <a:avLst/>
          </a:prstGeom>
        </p:spPr>
        <p:txBody>
          <a:bodyPr vert="horz" lIns="91425" tIns="91425" rIns="91425" bIns="91425" rtlCol="0" anchor="b" anchorCtr="0">
            <a:noAutofit/>
          </a:bodyPr>
          <a:lstStyle>
            <a:lvl1pPr lvl="0" algn="l" defTabSz="685800" rtl="0" eaLnBrk="1" latinLnBrk="0" hangingPunct="1">
              <a:lnSpc>
                <a:spcPct val="85000"/>
              </a:lnSpc>
              <a:spcBef>
                <a:spcPts val="0"/>
              </a:spcBef>
              <a:buNone/>
              <a:defRPr sz="3600" kern="1200" spc="-38" baseline="0">
                <a:solidFill>
                  <a:schemeClr val="tx1">
                    <a:lumMod val="75000"/>
                    <a:lumOff val="25000"/>
                  </a:schemeClr>
                </a:solidFill>
                <a:latin typeface="+mj-lt"/>
                <a:ea typeface="+mj-ea"/>
                <a:cs typeface="+mj-cs"/>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a:buClr>
                <a:schemeClr val="dk2"/>
              </a:buClr>
              <a:buSzPct val="45833"/>
              <a:buFont typeface="Arial"/>
              <a:buNone/>
            </a:pPr>
            <a:r>
              <a:rPr lang="fr-FR" sz="3200" b="1" dirty="0">
                <a:solidFill>
                  <a:schemeClr val="accent2">
                    <a:lumMod val="75000"/>
                  </a:schemeClr>
                </a:solidFill>
              </a:rPr>
              <a:t>Mise en production (8/8)</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Shape 625"/>
          <p:cNvSpPr txBox="1">
            <a:spLocks noGrp="1"/>
          </p:cNvSpPr>
          <p:nvPr>
            <p:ph type="title"/>
          </p:nvPr>
        </p:nvSpPr>
        <p:spPr>
          <a:prstGeom prst="rect">
            <a:avLst/>
          </a:prstGeom>
        </p:spPr>
        <p:txBody>
          <a:bodyPr lIns="91425" tIns="91425" rIns="91425" bIns="91425" anchor="b" anchorCtr="0">
            <a:noAutofit/>
          </a:bodyPr>
          <a:lstStyle/>
          <a:p>
            <a:pPr lvl="0" rtl="0">
              <a:spcBef>
                <a:spcPts val="0"/>
              </a:spcBef>
              <a:buClr>
                <a:schemeClr val="dk2"/>
              </a:buClr>
              <a:buSzPct val="26190"/>
              <a:buFont typeface="Arial"/>
              <a:buNone/>
            </a:pPr>
            <a:r>
              <a:rPr lang="fr" b="1" dirty="0">
                <a:solidFill>
                  <a:schemeClr val="accent2">
                    <a:lumMod val="75000"/>
                  </a:schemeClr>
                </a:solidFill>
              </a:rPr>
              <a:t>Conclusion :</a:t>
            </a:r>
          </a:p>
        </p:txBody>
      </p:sp>
      <p:sp>
        <p:nvSpPr>
          <p:cNvPr id="626" name="Shape 626"/>
          <p:cNvSpPr txBox="1">
            <a:spLocks noGrp="1"/>
          </p:cNvSpPr>
          <p:nvPr>
            <p:ph type="body" idx="1"/>
          </p:nvPr>
        </p:nvSpPr>
        <p:spPr>
          <a:xfrm>
            <a:off x="311700" y="1234075"/>
            <a:ext cx="8640000" cy="3769200"/>
          </a:xfrm>
          <a:prstGeom prst="rect">
            <a:avLst/>
          </a:prstGeom>
        </p:spPr>
        <p:txBody>
          <a:bodyPr lIns="91425" tIns="91425" rIns="91425" bIns="91425" anchor="t" anchorCtr="0">
            <a:noAutofit/>
          </a:bodyPr>
          <a:lstStyle/>
          <a:p>
            <a:pPr marL="457200" lvl="0" indent="-330200" rtl="0">
              <a:lnSpc>
                <a:spcPct val="163636"/>
              </a:lnSpc>
              <a:spcBef>
                <a:spcPts val="0"/>
              </a:spcBef>
              <a:spcAft>
                <a:spcPts val="1200"/>
              </a:spcAft>
              <a:buClr>
                <a:srgbClr val="5E696C"/>
              </a:buClr>
              <a:buSzPct val="88888"/>
              <a:buFont typeface="Lato"/>
            </a:pPr>
            <a:r>
              <a:rPr lang="fr">
                <a:solidFill>
                  <a:srgbClr val="333333"/>
                </a:solidFill>
                <a:latin typeface="Arial"/>
                <a:ea typeface="Arial"/>
                <a:cs typeface="Arial"/>
                <a:sym typeface="Arial"/>
              </a:rPr>
              <a:t>Nous avons utilisé la librairie “sklearn” de Python pour comparer les différents modèles et les différents hypers paramètres.  </a:t>
            </a:r>
          </a:p>
          <a:p>
            <a:pPr marL="457200" lvl="0" indent="-330200" rtl="0">
              <a:lnSpc>
                <a:spcPct val="163636"/>
              </a:lnSpc>
              <a:spcBef>
                <a:spcPts val="0"/>
              </a:spcBef>
              <a:spcAft>
                <a:spcPts val="1200"/>
              </a:spcAft>
              <a:buClr>
                <a:srgbClr val="5E696C"/>
              </a:buClr>
              <a:buSzPct val="88888"/>
              <a:buFont typeface="Lato"/>
            </a:pPr>
            <a:r>
              <a:rPr lang="fr">
                <a:solidFill>
                  <a:srgbClr val="333333"/>
                </a:solidFill>
                <a:latin typeface="Arial"/>
                <a:ea typeface="Arial"/>
                <a:cs typeface="Arial"/>
                <a:sym typeface="Arial"/>
              </a:rPr>
              <a:t>Parmis les algorithmes qui se basent sur les notes (collaboratif filtering), nous avons retenu l’algorithme ALS car il réduit au mieu l’erreur et il possède une implémentation distribué dans la librairie MLlib.</a:t>
            </a:r>
          </a:p>
          <a:p>
            <a:pPr marL="457200" lvl="0" indent="-228600" rtl="0">
              <a:lnSpc>
                <a:spcPct val="163636"/>
              </a:lnSpc>
              <a:spcBef>
                <a:spcPts val="0"/>
              </a:spcBef>
              <a:spcAft>
                <a:spcPts val="1200"/>
              </a:spcAft>
              <a:buClr>
                <a:srgbClr val="333333"/>
              </a:buClr>
              <a:buFont typeface="Arial"/>
            </a:pPr>
            <a:r>
              <a:rPr lang="fr">
                <a:solidFill>
                  <a:srgbClr val="333333"/>
                </a:solidFill>
                <a:latin typeface="Arial"/>
                <a:ea typeface="Arial"/>
                <a:cs typeface="Arial"/>
                <a:sym typeface="Arial"/>
              </a:rPr>
              <a:t>Pour faire du content based, nous avons utilisé IMDB pour extraire plus de caractéristiques sur les films. </a:t>
            </a:r>
          </a:p>
        </p:txBody>
      </p:sp>
      <p:sp>
        <p:nvSpPr>
          <p:cNvPr id="627" name="Shape 627"/>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42</a:t>
            </a:fld>
            <a:endParaRPr lang="fr">
              <a:solidFill>
                <a:schemeClr val="dk1"/>
              </a:solidFill>
              <a:latin typeface="Economica"/>
              <a:ea typeface="Economica"/>
              <a:cs typeface="Economica"/>
              <a:sym typeface="Economic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Shape 632"/>
          <p:cNvSpPr txBox="1">
            <a:spLocks noGrp="1"/>
          </p:cNvSpPr>
          <p:nvPr>
            <p:ph type="title"/>
          </p:nvPr>
        </p:nvSpPr>
        <p:spPr>
          <a:prstGeom prst="rect">
            <a:avLst/>
          </a:prstGeom>
        </p:spPr>
        <p:txBody>
          <a:bodyPr lIns="91425" tIns="91425" rIns="91425" bIns="91425" anchor="b" anchorCtr="0">
            <a:noAutofit/>
          </a:bodyPr>
          <a:lstStyle/>
          <a:p>
            <a:pPr lvl="0" rtl="0">
              <a:spcBef>
                <a:spcPts val="0"/>
              </a:spcBef>
              <a:buClr>
                <a:schemeClr val="dk2"/>
              </a:buClr>
              <a:buSzPct val="26190"/>
              <a:buFont typeface="Arial"/>
              <a:buNone/>
            </a:pPr>
            <a:r>
              <a:rPr lang="fr" b="1" dirty="0">
                <a:solidFill>
                  <a:schemeClr val="accent2">
                    <a:lumMod val="75000"/>
                  </a:schemeClr>
                </a:solidFill>
              </a:rPr>
              <a:t>Conclusion</a:t>
            </a:r>
          </a:p>
        </p:txBody>
      </p:sp>
      <p:sp>
        <p:nvSpPr>
          <p:cNvPr id="633" name="Shape 633"/>
          <p:cNvSpPr txBox="1">
            <a:spLocks noGrp="1"/>
          </p:cNvSpPr>
          <p:nvPr>
            <p:ph type="body" idx="1"/>
          </p:nvPr>
        </p:nvSpPr>
        <p:spPr>
          <a:xfrm>
            <a:off x="311700" y="1234075"/>
            <a:ext cx="8640000" cy="3769200"/>
          </a:xfrm>
          <a:prstGeom prst="rect">
            <a:avLst/>
          </a:prstGeom>
        </p:spPr>
        <p:txBody>
          <a:bodyPr lIns="91425" tIns="91425" rIns="91425" bIns="91425" anchor="t" anchorCtr="0">
            <a:noAutofit/>
          </a:bodyPr>
          <a:lstStyle/>
          <a:p>
            <a:pPr marL="457200" lvl="0" indent="-228600" rtl="0">
              <a:lnSpc>
                <a:spcPct val="163636"/>
              </a:lnSpc>
              <a:spcBef>
                <a:spcPts val="0"/>
              </a:spcBef>
              <a:spcAft>
                <a:spcPts val="1200"/>
              </a:spcAft>
              <a:buClr>
                <a:srgbClr val="333333"/>
              </a:buClr>
              <a:buFont typeface="Arial"/>
            </a:pPr>
            <a:r>
              <a:rPr lang="fr">
                <a:solidFill>
                  <a:srgbClr val="333333"/>
                </a:solidFill>
                <a:latin typeface="Arial"/>
                <a:ea typeface="Arial"/>
                <a:cs typeface="Arial"/>
                <a:sym typeface="Arial"/>
              </a:rPr>
              <a:t>La combinaison de ces deux algorithmes a donnée notre version hybride du recommandeur.</a:t>
            </a:r>
          </a:p>
          <a:p>
            <a:pPr marL="457200" lvl="0" indent="-228600" rtl="0">
              <a:lnSpc>
                <a:spcPct val="163636"/>
              </a:lnSpc>
              <a:spcBef>
                <a:spcPts val="0"/>
              </a:spcBef>
              <a:spcAft>
                <a:spcPts val="1200"/>
              </a:spcAft>
              <a:buClr>
                <a:srgbClr val="333333"/>
              </a:buClr>
              <a:buFont typeface="Arial"/>
            </a:pPr>
            <a:r>
              <a:rPr lang="fr">
                <a:solidFill>
                  <a:srgbClr val="333333"/>
                </a:solidFill>
                <a:latin typeface="Arial"/>
                <a:ea typeface="Arial"/>
                <a:cs typeface="Arial"/>
                <a:sym typeface="Arial"/>
              </a:rPr>
              <a:t>Pour faciliter l’intégration de notre application dans l’application de la startup (qui est développée en Java Script), nous avons utilisé La solution Spark/Scala</a:t>
            </a:r>
          </a:p>
          <a:p>
            <a:pPr lvl="0" rtl="0">
              <a:lnSpc>
                <a:spcPct val="163636"/>
              </a:lnSpc>
              <a:spcBef>
                <a:spcPts val="0"/>
              </a:spcBef>
              <a:spcAft>
                <a:spcPts val="1200"/>
              </a:spcAft>
              <a:buNone/>
            </a:pPr>
            <a:endParaRPr>
              <a:solidFill>
                <a:srgbClr val="333333"/>
              </a:solidFill>
              <a:latin typeface="Arial"/>
              <a:ea typeface="Arial"/>
              <a:cs typeface="Arial"/>
              <a:sym typeface="Arial"/>
            </a:endParaRPr>
          </a:p>
        </p:txBody>
      </p:sp>
      <p:sp>
        <p:nvSpPr>
          <p:cNvPr id="634" name="Shape 634"/>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fr">
                <a:solidFill>
                  <a:schemeClr val="dk1"/>
                </a:solidFill>
                <a:latin typeface="Economica"/>
                <a:ea typeface="Economica"/>
                <a:cs typeface="Economica"/>
                <a:sym typeface="Economica"/>
              </a:rPr>
              <a:t>43</a:t>
            </a:fld>
            <a:endParaRPr lang="fr">
              <a:solidFill>
                <a:schemeClr val="dk1"/>
              </a:solidFill>
              <a:latin typeface="Economica"/>
              <a:ea typeface="Economica"/>
              <a:cs typeface="Economica"/>
              <a:sym typeface="Economic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Shape 639"/>
          <p:cNvSpPr txBox="1">
            <a:spLocks noGrp="1"/>
          </p:cNvSpPr>
          <p:nvPr>
            <p:ph type="title"/>
          </p:nvPr>
        </p:nvSpPr>
        <p:spPr>
          <a:prstGeom prst="rect">
            <a:avLst/>
          </a:prstGeom>
        </p:spPr>
        <p:txBody>
          <a:bodyPr lIns="91425" tIns="91425" rIns="91425" bIns="91425" anchor="b" anchorCtr="0">
            <a:noAutofit/>
          </a:bodyPr>
          <a:lstStyle/>
          <a:p>
            <a:pPr lvl="0" rtl="0">
              <a:spcBef>
                <a:spcPts val="0"/>
              </a:spcBef>
              <a:buClr>
                <a:schemeClr val="dk2"/>
              </a:buClr>
              <a:buSzPct val="26190"/>
              <a:buFont typeface="Arial"/>
              <a:buNone/>
            </a:pPr>
            <a:r>
              <a:rPr lang="fr" b="1" dirty="0">
                <a:solidFill>
                  <a:schemeClr val="accent2">
                    <a:lumMod val="75000"/>
                  </a:schemeClr>
                </a:solidFill>
              </a:rPr>
              <a:t>Perspectives</a:t>
            </a:r>
          </a:p>
        </p:txBody>
      </p:sp>
      <p:sp>
        <p:nvSpPr>
          <p:cNvPr id="640" name="Shape 640"/>
          <p:cNvSpPr txBox="1">
            <a:spLocks noGrp="1"/>
          </p:cNvSpPr>
          <p:nvPr>
            <p:ph type="body" idx="1"/>
          </p:nvPr>
        </p:nvSpPr>
        <p:spPr>
          <a:xfrm>
            <a:off x="311700" y="1234075"/>
            <a:ext cx="8640000" cy="3769200"/>
          </a:xfrm>
          <a:prstGeom prst="rect">
            <a:avLst/>
          </a:prstGeom>
        </p:spPr>
        <p:txBody>
          <a:bodyPr lIns="91425" tIns="91425" rIns="91425" bIns="91425" anchor="t" anchorCtr="0">
            <a:noAutofit/>
          </a:bodyPr>
          <a:lstStyle/>
          <a:p>
            <a:pPr marL="457200" lvl="0" indent="-330200" rtl="0">
              <a:lnSpc>
                <a:spcPct val="163636"/>
              </a:lnSpc>
              <a:spcBef>
                <a:spcPts val="0"/>
              </a:spcBef>
              <a:spcAft>
                <a:spcPts val="1200"/>
              </a:spcAft>
              <a:buClr>
                <a:srgbClr val="5E696C"/>
              </a:buClr>
              <a:buSzPct val="88888"/>
              <a:buFont typeface="Lato"/>
            </a:pPr>
            <a:r>
              <a:rPr lang="fr">
                <a:solidFill>
                  <a:srgbClr val="333333"/>
                </a:solidFill>
                <a:latin typeface="Arial"/>
                <a:ea typeface="Arial"/>
                <a:cs typeface="Arial"/>
                <a:sym typeface="Arial"/>
              </a:rPr>
              <a:t>Implémenter l’algorithme Content based et notre solution hybride sous Spark/Scala.</a:t>
            </a:r>
          </a:p>
          <a:p>
            <a:pPr marL="457200" lvl="0" indent="-228600" rtl="0">
              <a:lnSpc>
                <a:spcPct val="163636"/>
              </a:lnSpc>
              <a:spcBef>
                <a:spcPts val="0"/>
              </a:spcBef>
              <a:spcAft>
                <a:spcPts val="1200"/>
              </a:spcAft>
              <a:buClr>
                <a:srgbClr val="333333"/>
              </a:buClr>
              <a:buFont typeface="Arial"/>
            </a:pPr>
            <a:r>
              <a:rPr lang="fr">
                <a:solidFill>
                  <a:srgbClr val="333333"/>
                </a:solidFill>
                <a:latin typeface="Arial"/>
                <a:ea typeface="Arial"/>
                <a:cs typeface="Arial"/>
                <a:sym typeface="Arial"/>
              </a:rPr>
              <a:t>Adapter nos algorithmes sur les vrais données de la startup. </a:t>
            </a:r>
          </a:p>
          <a:p>
            <a:pPr marL="457200" lvl="0" indent="-228600" rtl="0">
              <a:lnSpc>
                <a:spcPct val="163636"/>
              </a:lnSpc>
              <a:spcBef>
                <a:spcPts val="0"/>
              </a:spcBef>
              <a:spcAft>
                <a:spcPts val="1200"/>
              </a:spcAft>
              <a:buClr>
                <a:srgbClr val="333333"/>
              </a:buClr>
              <a:buFont typeface="Arial"/>
            </a:pPr>
            <a:r>
              <a:rPr lang="fr">
                <a:solidFill>
                  <a:srgbClr val="333333"/>
                </a:solidFill>
                <a:latin typeface="Arial"/>
                <a:ea typeface="Arial"/>
                <a:cs typeface="Arial"/>
                <a:sym typeface="Arial"/>
              </a:rPr>
              <a:t>Faciliter la mise en production par le développement d’une API REST FULL ou l’utilisation d’un serveur de machine learning telle que PredictionIO. </a:t>
            </a:r>
          </a:p>
        </p:txBody>
      </p:sp>
      <p:sp>
        <p:nvSpPr>
          <p:cNvPr id="641" name="Shape 641"/>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fr">
                <a:solidFill>
                  <a:schemeClr val="dk1"/>
                </a:solidFill>
                <a:latin typeface="Economica"/>
                <a:ea typeface="Economica"/>
                <a:cs typeface="Economica"/>
                <a:sym typeface="Economica"/>
              </a:rPr>
              <a:t>44</a:t>
            </a:fld>
            <a:endParaRPr lang="fr">
              <a:solidFill>
                <a:schemeClr val="dk1"/>
              </a:solidFill>
              <a:latin typeface="Economica"/>
              <a:ea typeface="Economica"/>
              <a:cs typeface="Economica"/>
              <a:sym typeface="Economic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fr" b="1" dirty="0">
                <a:solidFill>
                  <a:schemeClr val="accent2">
                    <a:lumMod val="75000"/>
                  </a:schemeClr>
                </a:solidFill>
              </a:rPr>
              <a:t>Présentation des données</a:t>
            </a:r>
          </a:p>
        </p:txBody>
      </p:sp>
      <p:sp>
        <p:nvSpPr>
          <p:cNvPr id="255" name="Shape 255"/>
          <p:cNvSpPr txBox="1">
            <a:spLocks noGrp="1"/>
          </p:cNvSpPr>
          <p:nvPr>
            <p:ph type="body" idx="1"/>
          </p:nvPr>
        </p:nvSpPr>
        <p:spPr>
          <a:xfrm>
            <a:off x="311700" y="1310275"/>
            <a:ext cx="8520600" cy="3334800"/>
          </a:xfrm>
          <a:prstGeom prst="rect">
            <a:avLst/>
          </a:prstGeom>
        </p:spPr>
        <p:txBody>
          <a:bodyPr lIns="91425" tIns="91425" rIns="91425" bIns="91425" anchor="t" anchorCtr="0">
            <a:noAutofit/>
          </a:bodyPr>
          <a:lstStyle/>
          <a:p>
            <a:pPr marR="0" lvl="0" algn="l" rtl="0">
              <a:lnSpc>
                <a:spcPct val="150000"/>
              </a:lnSpc>
              <a:spcBef>
                <a:spcPts val="0"/>
              </a:spcBef>
              <a:spcAft>
                <a:spcPts val="1600"/>
              </a:spcAft>
              <a:buNone/>
            </a:pPr>
            <a:r>
              <a:rPr lang="fr"/>
              <a:t>Une base de données </a:t>
            </a:r>
            <a:r>
              <a:rPr lang="fr" b="1"/>
              <a:t>movies.csv</a:t>
            </a:r>
          </a:p>
        </p:txBody>
      </p:sp>
      <p:sp>
        <p:nvSpPr>
          <p:cNvPr id="257" name="Shape 257"/>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5</a:t>
            </a:fld>
            <a:endParaRPr lang="fr">
              <a:solidFill>
                <a:schemeClr val="dk1"/>
              </a:solidFill>
              <a:latin typeface="Economica"/>
              <a:ea typeface="Economica"/>
              <a:cs typeface="Economica"/>
              <a:sym typeface="Economica"/>
            </a:endParaRPr>
          </a:p>
        </p:txBody>
      </p:sp>
      <p:pic>
        <p:nvPicPr>
          <p:cNvPr id="256" name="Shape 256"/>
          <p:cNvPicPr preferRelativeResize="0"/>
          <p:nvPr/>
        </p:nvPicPr>
        <p:blipFill>
          <a:blip r:embed="rId3">
            <a:alphaModFix/>
          </a:blip>
          <a:stretch>
            <a:fillRect/>
          </a:stretch>
        </p:blipFill>
        <p:spPr>
          <a:xfrm>
            <a:off x="947962" y="1980601"/>
            <a:ext cx="7095675" cy="2274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p:nvPr>
        </p:nvSpPr>
        <p:spPr>
          <a:xfrm>
            <a:off x="311700" y="437268"/>
            <a:ext cx="8520600" cy="785400"/>
          </a:xfrm>
          <a:prstGeom prst="rect">
            <a:avLst/>
          </a:prstGeom>
        </p:spPr>
        <p:txBody>
          <a:bodyPr lIns="91425" tIns="91425" rIns="91425" bIns="91425" anchor="b" anchorCtr="0">
            <a:noAutofit/>
          </a:bodyPr>
          <a:lstStyle/>
          <a:p>
            <a:pPr lvl="0" rtl="0">
              <a:spcBef>
                <a:spcPts val="0"/>
              </a:spcBef>
              <a:buNone/>
            </a:pPr>
            <a:r>
              <a:rPr lang="fr" b="1" dirty="0">
                <a:solidFill>
                  <a:schemeClr val="accent2">
                    <a:lumMod val="75000"/>
                  </a:schemeClr>
                </a:solidFill>
              </a:rPr>
              <a:t>Systèmes de recommandations</a:t>
            </a:r>
          </a:p>
        </p:txBody>
      </p:sp>
      <p:sp>
        <p:nvSpPr>
          <p:cNvPr id="263" name="Shape 263"/>
          <p:cNvSpPr txBox="1">
            <a:spLocks noGrp="1"/>
          </p:cNvSpPr>
          <p:nvPr>
            <p:ph type="body" idx="1"/>
          </p:nvPr>
        </p:nvSpPr>
        <p:spPr>
          <a:xfrm>
            <a:off x="311700" y="1368600"/>
            <a:ext cx="8520600" cy="3334800"/>
          </a:xfrm>
          <a:prstGeom prst="rect">
            <a:avLst/>
          </a:prstGeom>
        </p:spPr>
        <p:txBody>
          <a:bodyPr lIns="91425" tIns="91425" rIns="91425" bIns="91425" anchor="t" anchorCtr="0">
            <a:noAutofit/>
          </a:bodyPr>
          <a:lstStyle/>
          <a:p>
            <a:pPr marR="0" lvl="0" algn="l" rtl="0">
              <a:lnSpc>
                <a:spcPct val="150000"/>
              </a:lnSpc>
              <a:spcBef>
                <a:spcPts val="0"/>
              </a:spcBef>
              <a:spcAft>
                <a:spcPts val="1600"/>
              </a:spcAft>
              <a:buClr>
                <a:schemeClr val="dk2"/>
              </a:buClr>
              <a:buSzPct val="61111"/>
              <a:buFont typeface="Arial"/>
              <a:buNone/>
            </a:pPr>
            <a:r>
              <a:rPr lang="fr"/>
              <a:t>Un système de recommandation est une sorte de forme spécifique de filtrage de l’information visant à présenter les éléments susceptibles d'intéresser l’utilisateur. La mise en place d’un recommander requiert généralement 3 étapes : </a:t>
            </a:r>
          </a:p>
          <a:p>
            <a:pPr marR="0" lvl="0" algn="l" rtl="0">
              <a:lnSpc>
                <a:spcPct val="150000"/>
              </a:lnSpc>
              <a:spcBef>
                <a:spcPts val="0"/>
              </a:spcBef>
              <a:spcAft>
                <a:spcPts val="1600"/>
              </a:spcAft>
              <a:buNone/>
            </a:pPr>
            <a:r>
              <a:rPr lang="fr"/>
              <a:t>- Collecter les données </a:t>
            </a:r>
          </a:p>
          <a:p>
            <a:pPr marR="0" lvl="0" algn="l" rtl="0">
              <a:lnSpc>
                <a:spcPct val="150000"/>
              </a:lnSpc>
              <a:spcBef>
                <a:spcPts val="0"/>
              </a:spcBef>
              <a:spcAft>
                <a:spcPts val="1600"/>
              </a:spcAft>
              <a:buNone/>
            </a:pPr>
            <a:r>
              <a:rPr lang="fr"/>
              <a:t>- Création du modèle </a:t>
            </a:r>
          </a:p>
          <a:p>
            <a:pPr marR="0" lvl="0" algn="l" rtl="0">
              <a:lnSpc>
                <a:spcPct val="150000"/>
              </a:lnSpc>
              <a:spcBef>
                <a:spcPts val="0"/>
              </a:spcBef>
              <a:spcAft>
                <a:spcPts val="1600"/>
              </a:spcAft>
              <a:buNone/>
            </a:pPr>
            <a:r>
              <a:rPr lang="fr"/>
              <a:t>- Extraire des recommandations </a:t>
            </a:r>
          </a:p>
        </p:txBody>
      </p:sp>
      <p:sp>
        <p:nvSpPr>
          <p:cNvPr id="264" name="Shape 264"/>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6</a:t>
            </a:fld>
            <a:endParaRPr lang="fr">
              <a:solidFill>
                <a:schemeClr val="dk1"/>
              </a:solidFill>
              <a:latin typeface="Economica"/>
              <a:ea typeface="Economica"/>
              <a:cs typeface="Economica"/>
              <a:sym typeface="Economic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226207" y="596851"/>
            <a:ext cx="8520600" cy="572700"/>
          </a:xfrm>
          <a:prstGeom prst="rect">
            <a:avLst/>
          </a:prstGeom>
        </p:spPr>
        <p:txBody>
          <a:bodyPr lIns="91425" tIns="91425" rIns="91425" bIns="91425" anchor="b" anchorCtr="0">
            <a:noAutofit/>
          </a:bodyPr>
          <a:lstStyle/>
          <a:p>
            <a:pPr lvl="0">
              <a:spcBef>
                <a:spcPts val="0"/>
              </a:spcBef>
              <a:buNone/>
            </a:pPr>
            <a:r>
              <a:rPr lang="fr" b="1" dirty="0">
                <a:solidFill>
                  <a:schemeClr val="accent2">
                    <a:lumMod val="75000"/>
                  </a:schemeClr>
                </a:solidFill>
              </a:rPr>
              <a:t>Recommandation Sociale : </a:t>
            </a:r>
            <a:r>
              <a:rPr lang="fr" sz="2400" b="1" dirty="0">
                <a:solidFill>
                  <a:schemeClr val="accent2">
                    <a:lumMod val="75000"/>
                  </a:schemeClr>
                </a:solidFill>
              </a:rPr>
              <a:t>Collaborative Filtering (1/18) </a:t>
            </a:r>
          </a:p>
        </p:txBody>
      </p:sp>
      <p:sp>
        <p:nvSpPr>
          <p:cNvPr id="270" name="Shape 270"/>
          <p:cNvSpPr txBox="1">
            <a:spLocks noGrp="1"/>
          </p:cNvSpPr>
          <p:nvPr>
            <p:ph type="body" idx="1"/>
          </p:nvPr>
        </p:nvSpPr>
        <p:spPr>
          <a:xfrm>
            <a:off x="557975" y="1269650"/>
            <a:ext cx="7914482" cy="2045050"/>
          </a:xfrm>
          <a:prstGeom prst="rect">
            <a:avLst/>
          </a:prstGeom>
        </p:spPr>
        <p:txBody>
          <a:bodyPr lIns="91425" tIns="91425" rIns="91425" bIns="91425" anchor="t" anchorCtr="0">
            <a:noAutofit/>
          </a:bodyPr>
          <a:lstStyle/>
          <a:p>
            <a:pPr marL="457200" lvl="0" indent="-330200" rtl="0">
              <a:lnSpc>
                <a:spcPct val="150000"/>
              </a:lnSpc>
              <a:spcBef>
                <a:spcPts val="0"/>
              </a:spcBef>
              <a:buSzPct val="100000"/>
              <a:buChar char="★"/>
            </a:pPr>
            <a:r>
              <a:rPr lang="fr" sz="1600" b="1" dirty="0"/>
              <a:t>Recommander </a:t>
            </a:r>
            <a:r>
              <a:rPr lang="fr" sz="1600" dirty="0"/>
              <a:t>des éléments sur la base du </a:t>
            </a:r>
            <a:r>
              <a:rPr lang="fr" sz="1600" b="1" dirty="0"/>
              <a:t>comportement passé des utilisateurs</a:t>
            </a:r>
            <a:r>
              <a:rPr lang="fr" sz="1600" dirty="0"/>
              <a:t> similaires.</a:t>
            </a:r>
          </a:p>
          <a:p>
            <a:pPr marL="914400" lvl="0" indent="0" rtl="0">
              <a:lnSpc>
                <a:spcPct val="150000"/>
              </a:lnSpc>
              <a:spcBef>
                <a:spcPts val="0"/>
              </a:spcBef>
              <a:buNone/>
            </a:pPr>
            <a:r>
              <a:rPr lang="fr" sz="1600" dirty="0"/>
              <a:t>→ </a:t>
            </a:r>
            <a:r>
              <a:rPr lang="fr" sz="1600" b="1" dirty="0"/>
              <a:t>Corrélation </a:t>
            </a:r>
            <a:r>
              <a:rPr lang="fr" sz="1600" dirty="0"/>
              <a:t>entre des utilisateurs ayant des </a:t>
            </a:r>
            <a:r>
              <a:rPr lang="fr" sz="1600" b="1" dirty="0"/>
              <a:t>préférences et intérêts similaires.</a:t>
            </a:r>
          </a:p>
          <a:p>
            <a:pPr marL="457200" lvl="0" indent="-330200" rtl="0">
              <a:lnSpc>
                <a:spcPct val="150000"/>
              </a:lnSpc>
              <a:spcBef>
                <a:spcPts val="0"/>
              </a:spcBef>
              <a:buSzPct val="100000"/>
              <a:buChar char="★"/>
            </a:pPr>
            <a:r>
              <a:rPr lang="fr" sz="1600" dirty="0"/>
              <a:t>Les techniques du collaborative filtering :</a:t>
            </a:r>
          </a:p>
          <a:p>
            <a:pPr marL="1371600" lvl="2" indent="-330200" rtl="0">
              <a:lnSpc>
                <a:spcPct val="150000"/>
              </a:lnSpc>
              <a:spcBef>
                <a:spcPts val="0"/>
              </a:spcBef>
              <a:buClr>
                <a:srgbClr val="980000"/>
              </a:buClr>
              <a:buSzPct val="100000"/>
              <a:buChar char="■"/>
            </a:pPr>
            <a:r>
              <a:rPr lang="fr" sz="1600" b="1" dirty="0">
                <a:solidFill>
                  <a:srgbClr val="980000"/>
                </a:solidFill>
              </a:rPr>
              <a:t>Memory-Based</a:t>
            </a:r>
            <a:r>
              <a:rPr lang="fr" sz="1600" dirty="0">
                <a:solidFill>
                  <a:srgbClr val="980000"/>
                </a:solidFill>
              </a:rPr>
              <a:t> </a:t>
            </a:r>
          </a:p>
          <a:p>
            <a:pPr marL="1371600" lvl="2" indent="-330200" rtl="0">
              <a:lnSpc>
                <a:spcPct val="150000"/>
              </a:lnSpc>
              <a:spcBef>
                <a:spcPts val="0"/>
              </a:spcBef>
              <a:buClr>
                <a:srgbClr val="980000"/>
              </a:buClr>
              <a:buSzPct val="100000"/>
              <a:buChar char="■"/>
            </a:pPr>
            <a:endParaRPr lang="fr" sz="1600" b="1" dirty="0">
              <a:solidFill>
                <a:srgbClr val="980000"/>
              </a:solidFill>
            </a:endParaRPr>
          </a:p>
          <a:p>
            <a:pPr marL="1371600" lvl="2" indent="-330200" rtl="0">
              <a:lnSpc>
                <a:spcPct val="150000"/>
              </a:lnSpc>
              <a:spcBef>
                <a:spcPts val="0"/>
              </a:spcBef>
              <a:buClr>
                <a:srgbClr val="980000"/>
              </a:buClr>
              <a:buSzPct val="100000"/>
              <a:buChar char="■"/>
            </a:pPr>
            <a:r>
              <a:rPr lang="fr" sz="1600" b="1" dirty="0">
                <a:solidFill>
                  <a:srgbClr val="980000"/>
                </a:solidFill>
              </a:rPr>
              <a:t>Model-Based </a:t>
            </a:r>
          </a:p>
        </p:txBody>
      </p:sp>
      <p:sp>
        <p:nvSpPr>
          <p:cNvPr id="273" name="Shape 273"/>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7</a:t>
            </a:fld>
            <a:endParaRPr lang="fr">
              <a:solidFill>
                <a:schemeClr val="dk1"/>
              </a:solidFill>
              <a:latin typeface="Economica"/>
              <a:ea typeface="Economica"/>
              <a:cs typeface="Economica"/>
              <a:sym typeface="Economica"/>
            </a:endParaRPr>
          </a:p>
        </p:txBody>
      </p:sp>
      <p:cxnSp>
        <p:nvCxnSpPr>
          <p:cNvPr id="271" name="Shape 271"/>
          <p:cNvCxnSpPr/>
          <p:nvPr/>
        </p:nvCxnSpPr>
        <p:spPr>
          <a:xfrm>
            <a:off x="3441327" y="3113809"/>
            <a:ext cx="598800" cy="0"/>
          </a:xfrm>
          <a:prstGeom prst="straightConnector1">
            <a:avLst/>
          </a:prstGeom>
          <a:noFill/>
          <a:ln w="9525" cap="flat" cmpd="sng">
            <a:solidFill>
              <a:schemeClr val="dk2"/>
            </a:solidFill>
            <a:prstDash val="solid"/>
            <a:round/>
            <a:headEnd type="none" w="lg" len="lg"/>
            <a:tailEnd type="triangle" w="lg" len="lg"/>
          </a:ln>
        </p:spPr>
      </p:cxnSp>
      <p:cxnSp>
        <p:nvCxnSpPr>
          <p:cNvPr id="272" name="Shape 272"/>
          <p:cNvCxnSpPr/>
          <p:nvPr/>
        </p:nvCxnSpPr>
        <p:spPr>
          <a:xfrm>
            <a:off x="3403977" y="3270935"/>
            <a:ext cx="673500" cy="422100"/>
          </a:xfrm>
          <a:prstGeom prst="straightConnector1">
            <a:avLst/>
          </a:prstGeom>
          <a:noFill/>
          <a:ln w="9525" cap="flat" cmpd="sng">
            <a:solidFill>
              <a:schemeClr val="dk2"/>
            </a:solidFill>
            <a:prstDash val="solid"/>
            <a:round/>
            <a:headEnd type="none" w="lg" len="lg"/>
            <a:tailEnd type="triangle" w="lg" len="lg"/>
          </a:ln>
        </p:spPr>
      </p:cxnSp>
      <p:sp>
        <p:nvSpPr>
          <p:cNvPr id="2" name="ZoneTexte 1"/>
          <p:cNvSpPr txBox="1"/>
          <p:nvPr/>
        </p:nvSpPr>
        <p:spPr>
          <a:xfrm>
            <a:off x="561109" y="3850825"/>
            <a:ext cx="571500" cy="369332"/>
          </a:xfrm>
          <a:prstGeom prst="rect">
            <a:avLst/>
          </a:prstGeom>
          <a:noFill/>
        </p:spPr>
        <p:txBody>
          <a:bodyPr wrap="square" rtlCol="0">
            <a:spAutoFit/>
          </a:bodyPr>
          <a:lstStyle/>
          <a:p>
            <a:endParaRPr lang="fr-FR" dirty="0"/>
          </a:p>
        </p:txBody>
      </p:sp>
      <p:sp>
        <p:nvSpPr>
          <p:cNvPr id="3" name="ZoneTexte 2"/>
          <p:cNvSpPr txBox="1"/>
          <p:nvPr/>
        </p:nvSpPr>
        <p:spPr>
          <a:xfrm>
            <a:off x="3740727" y="4220157"/>
            <a:ext cx="184731" cy="369332"/>
          </a:xfrm>
          <a:prstGeom prst="rect">
            <a:avLst/>
          </a:prstGeom>
          <a:noFill/>
        </p:spPr>
        <p:txBody>
          <a:bodyPr wrap="none" rtlCol="0">
            <a:spAutoFit/>
          </a:bodyPr>
          <a:lstStyle/>
          <a:p>
            <a:endParaRPr lang="fr-FR" dirty="0"/>
          </a:p>
        </p:txBody>
      </p:sp>
      <p:sp>
        <p:nvSpPr>
          <p:cNvPr id="4" name="ZoneTexte 3"/>
          <p:cNvSpPr txBox="1"/>
          <p:nvPr/>
        </p:nvSpPr>
        <p:spPr>
          <a:xfrm>
            <a:off x="3023754" y="2857103"/>
            <a:ext cx="3607617" cy="423449"/>
          </a:xfrm>
          <a:prstGeom prst="rect">
            <a:avLst/>
          </a:prstGeom>
          <a:noFill/>
        </p:spPr>
        <p:txBody>
          <a:bodyPr wrap="square" rtlCol="0">
            <a:spAutoFit/>
          </a:bodyPr>
          <a:lstStyle/>
          <a:p>
            <a:pPr marL="1041400" lvl="2">
              <a:lnSpc>
                <a:spcPct val="150000"/>
              </a:lnSpc>
              <a:buClr>
                <a:srgbClr val="980000"/>
              </a:buClr>
              <a:buSzPct val="100000"/>
            </a:pPr>
            <a:r>
              <a:rPr lang="fr" sz="1600" b="1" dirty="0">
                <a:solidFill>
                  <a:srgbClr val="000000"/>
                </a:solidFill>
              </a:rPr>
              <a:t>Filtrage User-Item</a:t>
            </a:r>
          </a:p>
        </p:txBody>
      </p:sp>
      <p:sp>
        <p:nvSpPr>
          <p:cNvPr id="10" name="ZoneTexte 9"/>
          <p:cNvSpPr txBox="1"/>
          <p:nvPr/>
        </p:nvSpPr>
        <p:spPr>
          <a:xfrm>
            <a:off x="3023754" y="3413256"/>
            <a:ext cx="3607617" cy="423449"/>
          </a:xfrm>
          <a:prstGeom prst="rect">
            <a:avLst/>
          </a:prstGeom>
          <a:noFill/>
        </p:spPr>
        <p:txBody>
          <a:bodyPr wrap="square" rtlCol="0">
            <a:spAutoFit/>
          </a:bodyPr>
          <a:lstStyle/>
          <a:p>
            <a:pPr marL="1041400" lvl="2">
              <a:lnSpc>
                <a:spcPct val="150000"/>
              </a:lnSpc>
              <a:buClr>
                <a:srgbClr val="980000"/>
              </a:buClr>
              <a:buSzPct val="100000"/>
            </a:pPr>
            <a:r>
              <a:rPr lang="fr" sz="1600" b="1">
                <a:solidFill>
                  <a:srgbClr val="000000"/>
                </a:solidFill>
              </a:rPr>
              <a:t>Filtrage Ite</a:t>
            </a:r>
            <a:r>
              <a:rPr lang="fr" sz="1600" b="1">
                <a:solidFill>
                  <a:srgbClr val="000000"/>
                </a:solidFill>
              </a:rPr>
              <a:t>m</a:t>
            </a:r>
            <a:r>
              <a:rPr lang="fr" sz="1600" b="1">
                <a:solidFill>
                  <a:srgbClr val="000000"/>
                </a:solidFill>
              </a:rPr>
              <a:t>-Item</a:t>
            </a:r>
            <a:endParaRPr lang="fr" sz="1600" b="1" dirty="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9" name="Shape 279"/>
          <p:cNvSpPr txBox="1">
            <a:spLocks noGrp="1"/>
          </p:cNvSpPr>
          <p:nvPr>
            <p:ph type="body" idx="1"/>
          </p:nvPr>
        </p:nvSpPr>
        <p:spPr>
          <a:xfrm>
            <a:off x="159300" y="1324131"/>
            <a:ext cx="5345700" cy="3334800"/>
          </a:xfrm>
          <a:prstGeom prst="rect">
            <a:avLst/>
          </a:prstGeom>
        </p:spPr>
        <p:txBody>
          <a:bodyPr lIns="91425" tIns="91425" rIns="91425" bIns="91425" anchor="t" anchorCtr="0">
            <a:noAutofit/>
          </a:bodyPr>
          <a:lstStyle/>
          <a:p>
            <a:pPr marL="457200" lvl="0" indent="-330200" rtl="0">
              <a:lnSpc>
                <a:spcPct val="150000"/>
              </a:lnSpc>
              <a:spcBef>
                <a:spcPts val="0"/>
              </a:spcBef>
              <a:buClr>
                <a:srgbClr val="980000"/>
              </a:buClr>
              <a:buSzPct val="100000"/>
              <a:buChar char="❖"/>
            </a:pPr>
            <a:r>
              <a:rPr lang="fr" sz="1600" b="1" dirty="0">
                <a:solidFill>
                  <a:srgbClr val="980000"/>
                </a:solidFill>
              </a:rPr>
              <a:t>Memory-Based : </a:t>
            </a:r>
            <a:r>
              <a:rPr lang="fr" sz="1600" b="1" dirty="0"/>
              <a:t>Filtrage User-Item</a:t>
            </a:r>
          </a:p>
          <a:p>
            <a:pPr lvl="0" indent="457200" rtl="0">
              <a:lnSpc>
                <a:spcPct val="150000"/>
              </a:lnSpc>
              <a:spcBef>
                <a:spcPts val="0"/>
              </a:spcBef>
              <a:buNone/>
            </a:pPr>
            <a:r>
              <a:rPr lang="fr" sz="1400" i="1" dirty="0"/>
              <a:t>“Les utilisateurs qui sont similaires à vous, ont aimé aussi …”</a:t>
            </a:r>
          </a:p>
          <a:p>
            <a:pPr marL="914400" lvl="0" indent="-330200" rtl="0">
              <a:lnSpc>
                <a:spcPct val="150000"/>
              </a:lnSpc>
              <a:spcBef>
                <a:spcPts val="0"/>
              </a:spcBef>
              <a:buClr>
                <a:srgbClr val="000000"/>
              </a:buClr>
              <a:buSzPct val="100000"/>
              <a:buChar char="➔"/>
            </a:pPr>
            <a:r>
              <a:rPr lang="fr" sz="1600" dirty="0">
                <a:solidFill>
                  <a:srgbClr val="000000"/>
                </a:solidFill>
              </a:rPr>
              <a:t>Prendre un utilisateur particulier</a:t>
            </a:r>
          </a:p>
          <a:p>
            <a:pPr marL="914400" lvl="0" indent="-330200" rtl="0">
              <a:lnSpc>
                <a:spcPct val="150000"/>
              </a:lnSpc>
              <a:spcBef>
                <a:spcPts val="0"/>
              </a:spcBef>
              <a:buClr>
                <a:srgbClr val="000000"/>
              </a:buClr>
              <a:buSzPct val="100000"/>
              <a:buChar char="➔"/>
            </a:pPr>
            <a:r>
              <a:rPr lang="fr" sz="1600" dirty="0">
                <a:solidFill>
                  <a:srgbClr val="000000"/>
                </a:solidFill>
              </a:rPr>
              <a:t>Trouver les utilisateurs qui sont similaires à cet utilisateur en fonction de la similarité des ratings.</a:t>
            </a:r>
          </a:p>
          <a:p>
            <a:pPr marL="914400" lvl="0" indent="-330200" rtl="0">
              <a:lnSpc>
                <a:spcPct val="150000"/>
              </a:lnSpc>
              <a:spcBef>
                <a:spcPts val="0"/>
              </a:spcBef>
              <a:buClr>
                <a:srgbClr val="000000"/>
              </a:buClr>
              <a:buSzPct val="100000"/>
              <a:buChar char="➔"/>
            </a:pPr>
            <a:r>
              <a:rPr lang="fr" sz="1600" dirty="0">
                <a:solidFill>
                  <a:srgbClr val="000000"/>
                </a:solidFill>
              </a:rPr>
              <a:t>Recommander les films que ces utilisateurs similaires ont aimé.</a:t>
            </a:r>
          </a:p>
        </p:txBody>
      </p:sp>
      <p:sp>
        <p:nvSpPr>
          <p:cNvPr id="281" name="Shape 281"/>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8</a:t>
            </a:fld>
            <a:endParaRPr lang="fr">
              <a:solidFill>
                <a:schemeClr val="dk1"/>
              </a:solidFill>
              <a:latin typeface="Economica"/>
              <a:ea typeface="Economica"/>
              <a:cs typeface="Economica"/>
              <a:sym typeface="Economica"/>
            </a:endParaRPr>
          </a:p>
        </p:txBody>
      </p:sp>
      <p:pic>
        <p:nvPicPr>
          <p:cNvPr id="280" name="Shape 280" descr="Dev-Recommandation-1-V1-Eng-Filtering-User.png"/>
          <p:cNvPicPr preferRelativeResize="0"/>
          <p:nvPr/>
        </p:nvPicPr>
        <p:blipFill>
          <a:blip r:embed="rId3">
            <a:alphaModFix/>
          </a:blip>
          <a:stretch>
            <a:fillRect/>
          </a:stretch>
        </p:blipFill>
        <p:spPr>
          <a:xfrm>
            <a:off x="5420375" y="1716375"/>
            <a:ext cx="3657350" cy="2379150"/>
          </a:xfrm>
          <a:prstGeom prst="rect">
            <a:avLst/>
          </a:prstGeom>
          <a:noFill/>
          <a:ln>
            <a:noFill/>
          </a:ln>
        </p:spPr>
      </p:pic>
      <p:sp>
        <p:nvSpPr>
          <p:cNvPr id="8" name="Shape 269"/>
          <p:cNvSpPr txBox="1">
            <a:spLocks/>
          </p:cNvSpPr>
          <p:nvPr/>
        </p:nvSpPr>
        <p:spPr>
          <a:xfrm>
            <a:off x="226207" y="596851"/>
            <a:ext cx="8520600" cy="572700"/>
          </a:xfrm>
          <a:prstGeom prst="rect">
            <a:avLst/>
          </a:prstGeom>
        </p:spPr>
        <p:txBody>
          <a:bodyPr vert="horz" lIns="91425" tIns="91425" rIns="91425" bIns="91425" rtlCol="0" anchor="b" anchorCtr="0">
            <a:noAutofit/>
          </a:bodyPr>
          <a:lstStyle>
            <a:lvl1pPr lvl="0" algn="l" defTabSz="685800" rtl="0" eaLnBrk="1" latinLnBrk="0" hangingPunct="1">
              <a:lnSpc>
                <a:spcPct val="85000"/>
              </a:lnSpc>
              <a:spcBef>
                <a:spcPts val="0"/>
              </a:spcBef>
              <a:buNone/>
              <a:defRPr sz="3600" kern="1200" spc="-38" baseline="0">
                <a:solidFill>
                  <a:schemeClr val="tx1">
                    <a:lumMod val="75000"/>
                    <a:lumOff val="25000"/>
                  </a:schemeClr>
                </a:solidFill>
                <a:latin typeface="+mj-lt"/>
                <a:ea typeface="+mj-ea"/>
                <a:cs typeface="+mj-cs"/>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fr" b="1" dirty="0">
                <a:solidFill>
                  <a:schemeClr val="accent2">
                    <a:lumMod val="75000"/>
                  </a:schemeClr>
                </a:solidFill>
              </a:rPr>
              <a:t>Recommandation Sociale : </a:t>
            </a:r>
            <a:r>
              <a:rPr lang="fr" sz="2400" b="1" dirty="0">
                <a:solidFill>
                  <a:schemeClr val="accent2">
                    <a:lumMod val="75000"/>
                  </a:schemeClr>
                </a:solidFill>
              </a:rPr>
              <a:t>Collaborative Filtering (2/18)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7" name="Shape 287"/>
          <p:cNvSpPr txBox="1">
            <a:spLocks noGrp="1"/>
          </p:cNvSpPr>
          <p:nvPr>
            <p:ph type="body" idx="1"/>
          </p:nvPr>
        </p:nvSpPr>
        <p:spPr>
          <a:xfrm>
            <a:off x="159300" y="1313740"/>
            <a:ext cx="5345700" cy="3334800"/>
          </a:xfrm>
          <a:prstGeom prst="rect">
            <a:avLst/>
          </a:prstGeom>
        </p:spPr>
        <p:txBody>
          <a:bodyPr lIns="91425" tIns="91425" rIns="91425" bIns="91425" anchor="t" anchorCtr="0">
            <a:noAutofit/>
          </a:bodyPr>
          <a:lstStyle/>
          <a:p>
            <a:pPr marL="457200" lvl="0" indent="-330200" rtl="0">
              <a:lnSpc>
                <a:spcPct val="150000"/>
              </a:lnSpc>
              <a:spcBef>
                <a:spcPts val="0"/>
              </a:spcBef>
              <a:buClr>
                <a:srgbClr val="980000"/>
              </a:buClr>
              <a:buSzPct val="100000"/>
              <a:buChar char="❖"/>
            </a:pPr>
            <a:r>
              <a:rPr lang="fr" sz="1600" b="1" dirty="0">
                <a:solidFill>
                  <a:srgbClr val="980000"/>
                </a:solidFill>
              </a:rPr>
              <a:t>Memory-Based : </a:t>
            </a:r>
            <a:r>
              <a:rPr lang="fr" sz="1600" b="1" dirty="0"/>
              <a:t>Filtrage Item-Item</a:t>
            </a:r>
          </a:p>
          <a:p>
            <a:pPr lvl="0" indent="457200" rtl="0">
              <a:lnSpc>
                <a:spcPct val="150000"/>
              </a:lnSpc>
              <a:spcBef>
                <a:spcPts val="0"/>
              </a:spcBef>
              <a:buNone/>
            </a:pPr>
            <a:r>
              <a:rPr lang="fr" sz="1400" i="1" dirty="0"/>
              <a:t>“Les utilisateurs qui ont aimé ça, ont aimé aussi ...”</a:t>
            </a:r>
          </a:p>
          <a:p>
            <a:pPr marL="914400" lvl="0" indent="-330200" rtl="0">
              <a:lnSpc>
                <a:spcPct val="150000"/>
              </a:lnSpc>
              <a:spcBef>
                <a:spcPts val="0"/>
              </a:spcBef>
              <a:buClr>
                <a:srgbClr val="000000"/>
              </a:buClr>
              <a:buSzPct val="100000"/>
              <a:buChar char="➔"/>
            </a:pPr>
            <a:r>
              <a:rPr lang="fr" sz="1600" dirty="0">
                <a:solidFill>
                  <a:srgbClr val="000000"/>
                </a:solidFill>
              </a:rPr>
              <a:t>Prendre un film et </a:t>
            </a:r>
            <a:r>
              <a:rPr lang="fr" sz="1600" dirty="0"/>
              <a:t>trouver les utilisateurs qui aiment ce film.</a:t>
            </a:r>
          </a:p>
          <a:p>
            <a:pPr marL="914400" lvl="0" indent="-330200" rtl="0">
              <a:lnSpc>
                <a:spcPct val="150000"/>
              </a:lnSpc>
              <a:spcBef>
                <a:spcPts val="0"/>
              </a:spcBef>
              <a:buClr>
                <a:srgbClr val="000000"/>
              </a:buClr>
              <a:buSzPct val="100000"/>
              <a:buChar char="➔"/>
            </a:pPr>
            <a:r>
              <a:rPr lang="fr" sz="1600" dirty="0">
                <a:solidFill>
                  <a:srgbClr val="000000"/>
                </a:solidFill>
              </a:rPr>
              <a:t>Trouver d'autres films que ces utilisateurs ou utilisateurs similaires ont également aimé.</a:t>
            </a:r>
          </a:p>
          <a:p>
            <a:pPr marL="914400" lvl="0" indent="-330200" rtl="0">
              <a:lnSpc>
                <a:spcPct val="150000"/>
              </a:lnSpc>
              <a:spcBef>
                <a:spcPts val="0"/>
              </a:spcBef>
              <a:buClr>
                <a:srgbClr val="000000"/>
              </a:buClr>
              <a:buSzPct val="100000"/>
              <a:buChar char="➔"/>
            </a:pPr>
            <a:r>
              <a:rPr lang="fr" sz="1600" dirty="0">
                <a:solidFill>
                  <a:srgbClr val="000000"/>
                </a:solidFill>
              </a:rPr>
              <a:t>Recommander ces nouveaux films aux utilisateurs qui ne les ont pas encore notés.</a:t>
            </a:r>
          </a:p>
        </p:txBody>
      </p:sp>
      <p:sp>
        <p:nvSpPr>
          <p:cNvPr id="289" name="Shape 289"/>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dk1"/>
                </a:solidFill>
                <a:latin typeface="Economica"/>
                <a:ea typeface="Economica"/>
                <a:cs typeface="Economica"/>
                <a:sym typeface="Economica"/>
              </a:rPr>
              <a:t>9</a:t>
            </a:fld>
            <a:endParaRPr lang="fr">
              <a:solidFill>
                <a:schemeClr val="dk1"/>
              </a:solidFill>
              <a:latin typeface="Economica"/>
              <a:ea typeface="Economica"/>
              <a:cs typeface="Economica"/>
              <a:sym typeface="Economica"/>
            </a:endParaRPr>
          </a:p>
        </p:txBody>
      </p:sp>
      <p:pic>
        <p:nvPicPr>
          <p:cNvPr id="288" name="Shape 288" descr="Dev-Recommandation-1-V1-Eng-Filtering-Object.png"/>
          <p:cNvPicPr preferRelativeResize="0"/>
          <p:nvPr/>
        </p:nvPicPr>
        <p:blipFill>
          <a:blip r:embed="rId3">
            <a:alphaModFix/>
          </a:blip>
          <a:stretch>
            <a:fillRect/>
          </a:stretch>
        </p:blipFill>
        <p:spPr>
          <a:xfrm>
            <a:off x="5356225" y="1985750"/>
            <a:ext cx="3711575" cy="2085699"/>
          </a:xfrm>
          <a:prstGeom prst="rect">
            <a:avLst/>
          </a:prstGeom>
          <a:noFill/>
          <a:ln>
            <a:noFill/>
          </a:ln>
        </p:spPr>
      </p:pic>
      <p:sp>
        <p:nvSpPr>
          <p:cNvPr id="8" name="Shape 269"/>
          <p:cNvSpPr txBox="1">
            <a:spLocks noGrp="1"/>
          </p:cNvSpPr>
          <p:nvPr>
            <p:ph type="title"/>
          </p:nvPr>
        </p:nvSpPr>
        <p:spPr>
          <a:xfrm>
            <a:off x="226207" y="596851"/>
            <a:ext cx="8520600" cy="572700"/>
          </a:xfrm>
          <a:prstGeom prst="rect">
            <a:avLst/>
          </a:prstGeom>
        </p:spPr>
        <p:txBody>
          <a:bodyPr lIns="91425" tIns="91425" rIns="91425" bIns="91425" anchor="b" anchorCtr="0">
            <a:noAutofit/>
          </a:bodyPr>
          <a:lstStyle/>
          <a:p>
            <a:pPr lvl="0">
              <a:spcBef>
                <a:spcPts val="0"/>
              </a:spcBef>
              <a:buNone/>
            </a:pPr>
            <a:r>
              <a:rPr lang="fr" b="1" dirty="0">
                <a:solidFill>
                  <a:schemeClr val="accent2">
                    <a:lumMod val="75000"/>
                  </a:schemeClr>
                </a:solidFill>
              </a:rPr>
              <a:t>Recommandation Sociale : </a:t>
            </a:r>
            <a:r>
              <a:rPr lang="fr" sz="2400" b="1" dirty="0">
                <a:solidFill>
                  <a:schemeClr val="accent2">
                    <a:lumMod val="75000"/>
                  </a:schemeClr>
                </a:solidFill>
              </a:rPr>
              <a:t>Collaborative Filtering (3/18) </a:t>
            </a:r>
          </a:p>
        </p:txBody>
      </p:sp>
    </p:spTree>
  </p:cSld>
  <p:clrMapOvr>
    <a:masterClrMapping/>
  </p:clrMapOvr>
</p:sld>
</file>

<file path=ppt/theme/theme1.xml><?xml version="1.0" encoding="utf-8"?>
<a:theme xmlns:a="http://schemas.openxmlformats.org/drawingml/2006/main" name="Rétrospective">
  <a:themeElements>
    <a:clrScheme name="Bleu vert">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Rétrospectiv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étrospective">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30</TotalTime>
  <Words>2635</Words>
  <Application>Microsoft Office PowerPoint</Application>
  <PresentationFormat>Affichage à l'écran (16:9)</PresentationFormat>
  <Paragraphs>289</Paragraphs>
  <Slides>44</Slides>
  <Notes>44</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44</vt:i4>
      </vt:variant>
    </vt:vector>
  </HeadingPairs>
  <TitlesOfParts>
    <vt:vector size="55" baseType="lpstr">
      <vt:lpstr>Noto Sans Symbols</vt:lpstr>
      <vt:lpstr>Playfair Display</vt:lpstr>
      <vt:lpstr>Calibri Light</vt:lpstr>
      <vt:lpstr>Calibri</vt:lpstr>
      <vt:lpstr>Questrial</vt:lpstr>
      <vt:lpstr>Economica</vt:lpstr>
      <vt:lpstr>Arial</vt:lpstr>
      <vt:lpstr>Montserrat</vt:lpstr>
      <vt:lpstr>Lato</vt:lpstr>
      <vt:lpstr>Baskerville Old Face</vt:lpstr>
      <vt:lpstr>Rétrospective</vt:lpstr>
      <vt:lpstr>Présentation Datamining</vt:lpstr>
      <vt:lpstr>Plan</vt:lpstr>
      <vt:lpstr>Introduction</vt:lpstr>
      <vt:lpstr>Présentation des données</vt:lpstr>
      <vt:lpstr>Présentation des données</vt:lpstr>
      <vt:lpstr>Systèmes de recommandations</vt:lpstr>
      <vt:lpstr>Recommandation Sociale : Collaborative Filtering (1/18) </vt:lpstr>
      <vt:lpstr>Présentation PowerPoint</vt:lpstr>
      <vt:lpstr>Recommandation Sociale : Collaborative Filtering (3/18) </vt:lpstr>
      <vt:lpstr>Recommandation Sociale : Collaborative Filtering (4/18) </vt:lpstr>
      <vt:lpstr>Recommandation Sociale : Collaborative Filtering (5/18) </vt:lpstr>
      <vt:lpstr>Recommandation Sociale : Collaborative Filtering (6/18) </vt:lpstr>
      <vt:lpstr>Recommandation Sociale : Collaborative Filtering (7/18) </vt:lpstr>
      <vt:lpstr>Recommandation Sociale : Collaborative Filtering (9/18) </vt:lpstr>
      <vt:lpstr>Recommandation Sociale : Collaborative Filtering (10/18) </vt:lpstr>
      <vt:lpstr>Recommandation Sociale : Collaborative Filtering (1/) </vt:lpstr>
      <vt:lpstr>Recommandation Sociale : Collaborative Filtering (11/18) </vt:lpstr>
      <vt:lpstr>Recommandation Sociale : Collaborative Filtering (12/18) </vt:lpstr>
      <vt:lpstr>Recommandation Sociale : Collaborative Filtering (13/18) </vt:lpstr>
      <vt:lpstr>Recommandation Sociale : Collaborative Filtering (14/18) </vt:lpstr>
      <vt:lpstr>Recommandation Sociale : Collaborative Filtering (15/18) </vt:lpstr>
      <vt:lpstr>Recommandation Sociale : Collaborative Filtering (16/18) </vt:lpstr>
      <vt:lpstr>Présentation PowerPoint</vt:lpstr>
      <vt:lpstr>Recommandation Sociale : Collaborative Filtering (18/18) </vt:lpstr>
      <vt:lpstr>Présentation PowerPoint</vt:lpstr>
      <vt:lpstr>IMDbPY</vt:lpstr>
      <vt:lpstr> Recommandation Objet: Content Based Filtering (3/8)</vt:lpstr>
      <vt:lpstr>Présentation PowerPoint</vt:lpstr>
      <vt:lpstr> Recommandation Objet: Content Based Filtering (5/8)</vt:lpstr>
      <vt:lpstr> Recommandation Objet: Content Based Filtering (6/8)</vt:lpstr>
      <vt:lpstr> Recommandation Objet: Content Based Filtering (7/8)</vt:lpstr>
      <vt:lpstr> Recommandation Objet: Content Based Filtering (8/8)</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 :</vt:lpstr>
      <vt:lpstr>Conclusion</vt:lpstr>
      <vt:lpstr>Perspectives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Datamining</dc:title>
  <cp:lastModifiedBy>hiba hadj kacem</cp:lastModifiedBy>
  <cp:revision>8</cp:revision>
  <dcterms:modified xsi:type="dcterms:W3CDTF">2017-03-04T11:16:26Z</dcterms:modified>
</cp:coreProperties>
</file>